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2"/>
  </p:notesMasterIdLst>
  <p:sldIdLst>
    <p:sldId id="256" r:id="rId2"/>
    <p:sldId id="295" r:id="rId3"/>
    <p:sldId id="29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/>
        </p14:section>
        <p14:section name="11. Patient Survival" id="{E19DC86F-DF23-474D-8904-D0C41B9369B3}">
          <p14:sldIdLst>
            <p14:sldId id="256"/>
            <p14:sldId id="295"/>
            <p14:sldId id="29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5B5A3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04/03/2021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22. Patient survival curve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938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31. Paediatric patient survival curve by transplant weight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101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32. Paediatric patient survival curve by primary disease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9070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33. Adult patient survival curve by primary disease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385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34. Patient survival curve by age group with primary diagnosis of fulminant hepatic failure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3237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35. Adult patient survival curve by transplant era with primary diagnosis of Chronic Viral Hepatitis B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025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36. Adult patient survival curve by transplant era with primary diagnosis of Chronic Viral Hepatitis C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363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37. Patient survival curve with primary diagnosis of malignancy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04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38. Paediatric patient survival curve with primary diagnosis of malignancy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282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Figure 39. </a:t>
            </a:r>
            <a:r>
              <a:rPr lang="en-US" dirty="0"/>
              <a:t>Adult patient survival curve with primary diagnosis of malignancy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49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23. Patient survival curve by age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493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24. Paediatric patient survival curve by age strata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024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25. Adult patient survival curve by age strata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661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26.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868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27. Paediatric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818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28. Adult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674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29. Paediatric patient survival curve by type of primary </a:t>
            </a:r>
            <a:r>
              <a:rPr lang="en-US" dirty="0" err="1"/>
              <a:t>graf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31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30. Adult patient survival curve by type of primary </a:t>
            </a:r>
            <a:r>
              <a:rPr lang="en-US" dirty="0" err="1"/>
              <a:t>graf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17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666633"/>
                </a:solidFill>
              </a:rPr>
              <a:t>31</a:t>
            </a:r>
            <a:r>
              <a:rPr lang="en-AU" sz="1100" b="1" baseline="30000" dirty="0">
                <a:solidFill>
                  <a:srgbClr val="666633"/>
                </a:solidFill>
              </a:rPr>
              <a:t>st</a:t>
            </a:r>
            <a:r>
              <a:rPr lang="en-AU" sz="1100" b="1" dirty="0">
                <a:solidFill>
                  <a:srgbClr val="666633"/>
                </a:solidFill>
              </a:rPr>
              <a:t> Annual Report - Data to 31 December 2019</a:t>
            </a:r>
          </a:p>
          <a:p>
            <a:pPr algn="r"/>
            <a:r>
              <a:rPr lang="en-AU" sz="1050" b="0" dirty="0">
                <a:solidFill>
                  <a:srgbClr val="666633"/>
                </a:solidFill>
                <a:latin typeface="+mj-lt"/>
              </a:rPr>
              <a:t>© Copyright ANZLITR 2021</a:t>
            </a:r>
          </a:p>
        </p:txBody>
      </p:sp>
    </p:spTree>
    <p:extLst>
      <p:ext uri="{BB962C8B-B14F-4D97-AF65-F5344CB8AC3E}">
        <p14:creationId xmlns:p14="http://schemas.microsoft.com/office/powerpoint/2010/main" val="316591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666633"/>
                </a:solidFill>
              </a:rPr>
              <a:t>31</a:t>
            </a:r>
            <a:r>
              <a:rPr lang="en-AU" sz="1100" b="1" baseline="30000" dirty="0">
                <a:solidFill>
                  <a:srgbClr val="666633"/>
                </a:solidFill>
              </a:rPr>
              <a:t>st</a:t>
            </a:r>
            <a:r>
              <a:rPr lang="en-AU" sz="1100" b="1" dirty="0">
                <a:solidFill>
                  <a:srgbClr val="666633"/>
                </a:solidFill>
              </a:rPr>
              <a:t> Annual Report - Data to 31 December 2019</a:t>
            </a:r>
          </a:p>
          <a:p>
            <a:pPr algn="r"/>
            <a:r>
              <a:rPr lang="en-AU" sz="1050" b="0" dirty="0">
                <a:solidFill>
                  <a:srgbClr val="666633"/>
                </a:solidFill>
                <a:latin typeface="+mj-lt"/>
              </a:rPr>
              <a:t>© Copyright ANZLITR 2021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99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66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268" y="2746977"/>
            <a:ext cx="7772400" cy="2387600"/>
          </a:xfrm>
        </p:spPr>
        <p:txBody>
          <a:bodyPr>
            <a:noAutofit/>
          </a:bodyPr>
          <a:lstStyle/>
          <a:p>
            <a:r>
              <a:rPr lang="en-US" sz="3600" b="0" dirty="0"/>
              <a:t>31</a:t>
            </a:r>
            <a:r>
              <a:rPr lang="en-US" sz="3600" b="0" baseline="30000" dirty="0"/>
              <a:t>st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 dirty="0"/>
              <a:t>Data to 31 December 2019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964B1B-988A-4EC4-90FF-8889B346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by type of primary graft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8075E5-929D-4AC2-8903-69A65782D38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7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DA6BEB-E37D-4649-A8C7-A89EE577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patient survival curve by type of primary graft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796860-FCAE-436A-B846-02B9FCB19DF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94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86071F-47A9-4AD5-96DB-82B74122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by transplant weight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903C68-B5D7-4501-A31B-EBB5C92C791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40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200508-402A-4AC3-9CCE-FAB5B674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Paediatric patient survival curve by primary disease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C6380F-2654-4DA9-94A3-7456DF7EBC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2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BD6FF1-B1D0-48EF-9D2B-3309EAFD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patient survival curve by primary disease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25EDC5-C49B-48D6-80E8-BF55C00D335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49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D2D22D-42E2-4E81-AC96-21775AEF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by age group with primary diagnosis of fulminant hepatic failure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276E00-CB55-42A8-A1A3-EDDE68624AD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5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DD30C8-9765-4165-82A4-799696E6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patient survival curve by transplant era with primary diagnosis of Chronic Viral Hepatitis B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C982B7-57AC-41A6-ACA8-54FA1576BAD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32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CE11E8-B187-455C-97A1-E7AD9389E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patient survival curve by transplant era with primary diagnosis of Chronic Viral Hepatitis C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CD4514-1CCB-4F0E-ABEB-2A4BB2B8FC3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18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EECAE5-779D-4AC6-B1C4-65373A2E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with primary diagnosis of malignancy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15A19A-E967-424C-A286-B3713574C6C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724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08FD08-E4F3-4962-A482-ACA4104E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with primary diagnosis of malignancy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E4D9DF-784F-46DB-B96A-6644400D203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3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F419-FB00-411B-875E-6FCCD55B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94" y="2132966"/>
            <a:ext cx="7886700" cy="673965"/>
          </a:xfrm>
        </p:spPr>
        <p:txBody>
          <a:bodyPr/>
          <a:lstStyle/>
          <a:p>
            <a:pPr lvl="0"/>
            <a:r>
              <a:rPr lang="en-AU" dirty="0"/>
              <a:t>11. Patient Survival</a:t>
            </a:r>
          </a:p>
        </p:txBody>
      </p:sp>
    </p:spTree>
    <p:extLst>
      <p:ext uri="{BB962C8B-B14F-4D97-AF65-F5344CB8AC3E}">
        <p14:creationId xmlns:p14="http://schemas.microsoft.com/office/powerpoint/2010/main" val="3382956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08FD08-E4F3-4962-A482-ACA4104E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patient survival curve with primary diagnosis of malignancy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435EC9-BC2A-4E0F-9957-DB96AB3BF83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8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63C144-0C28-49C9-B3DA-DDF46C18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Patient survival curve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119C18-0518-477C-B8C1-41A1490379B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E2FE47-83C7-4349-8F1A-1D65FE1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Patient survival curve by age category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AEFE0B-DA91-4FD9-9244-F8D0A3C35EE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E2FE47-83C7-4349-8F1A-1D65FE1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Paediatric patient survival curve by age strata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08C209-19EF-4F7E-97F0-5228C195A21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2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E2FE47-83C7-4349-8F1A-1D65FE1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Adult patient survival curve by age strata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B5608A-5FC8-4D0B-B98D-BFDDF8F3D9A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8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516B-C147-4A83-823D-25C5FB39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survival curve by era of transplant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D8B226-9CA5-4D4E-9BEB-328AAA8CDDA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4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EFC588-3A71-4637-A982-3689EC325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19ADC6-98CB-41DE-8A2D-BE4212AA2A7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22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A133C2-36B5-43E9-8AFD-00B53C5C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patient survival curve by era of transplant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BD3050-162D-41F5-A186-45048E38E9C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7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415</Words>
  <Application>Microsoft Office PowerPoint</Application>
  <PresentationFormat>On-screen Show (4:3)</PresentationFormat>
  <Paragraphs>56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31st Annual Report on  Liver and Intestinal Transplantation Activity in Australia and New Zealand  Data to 31 December 2019</vt:lpstr>
      <vt:lpstr>11. Patient Survival</vt:lpstr>
      <vt:lpstr>Patient survival curve </vt:lpstr>
      <vt:lpstr>Patient survival curve by age category</vt:lpstr>
      <vt:lpstr>Paediatric patient survival curve by age strata</vt:lpstr>
      <vt:lpstr>Adult patient survival curve by age strata</vt:lpstr>
      <vt:lpstr>Patient survival curve by era of transplant</vt:lpstr>
      <vt:lpstr>Paediatric patient survival curve by era of transplant</vt:lpstr>
      <vt:lpstr>Adult patient survival curve by era of transplant</vt:lpstr>
      <vt:lpstr>Paediatric patient survival curve by type of primary graft</vt:lpstr>
      <vt:lpstr>Adult patient survival curve by type of primary graft</vt:lpstr>
      <vt:lpstr>Paediatric patient survival curve by transplant weight</vt:lpstr>
      <vt:lpstr>Paediatric patient survival curve by primary disease</vt:lpstr>
      <vt:lpstr>Adult patient survival curve by primary disease</vt:lpstr>
      <vt:lpstr>Patient survival curve by age group with primary diagnosis of fulminant hepatic failure</vt:lpstr>
      <vt:lpstr>Adult patient survival curve by transplant era with primary diagnosis of Chronic Viral Hepatitis B</vt:lpstr>
      <vt:lpstr>Adult patient survival curve by transplant era with primary diagnosis of Chronic Viral Hepatitis C</vt:lpstr>
      <vt:lpstr>Patient survival curve with primary diagnosis of malignancy by era of transplant</vt:lpstr>
      <vt:lpstr>Paediatric patient survival curve with primary diagnosis of malignancy</vt:lpstr>
      <vt:lpstr>Adult patient survival curve with primary diagnosis of malignancy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Paul and Mandy Byrne</cp:lastModifiedBy>
  <cp:revision>33</cp:revision>
  <dcterms:created xsi:type="dcterms:W3CDTF">2020-04-28T04:52:24Z</dcterms:created>
  <dcterms:modified xsi:type="dcterms:W3CDTF">2021-03-04T05:12:34Z</dcterms:modified>
</cp:coreProperties>
</file>