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6"/>
  </p:notesMasterIdLst>
  <p:sldIdLst>
    <p:sldId id="256" r:id="rId2"/>
    <p:sldId id="295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F38F6B-1D34-428A-A5BA-6256727C5A79}">
          <p14:sldIdLst>
            <p14:sldId id="256"/>
          </p14:sldIdLst>
        </p14:section>
        <p14:section name="12 Graft Outcome" id="{E19DC86F-DF23-474D-8904-D0C41B9369B3}">
          <p14:sldIdLst>
            <p14:sldId id="295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5B5A3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EDFB-9208-4A5C-8B38-9F22E45615F8}" type="datetimeFigureOut">
              <a:rPr lang="en-AU" smtClean="0"/>
              <a:t>04/03/2021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E4550-0A55-4481-9925-7165B7F40B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3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40. Graft survival curve for all grafts </a:t>
            </a:r>
            <a:endParaRPr lang="en-AU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9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49. Paediatric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461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50. Adult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47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51. Whole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547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52. Reduced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587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53. Split graft (deceased donor)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994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54. Living donor graft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483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55. Graft survival curve by deceased donor age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485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56. Graft survival curve by donor type –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163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57. Graft survival curve by donor cause of death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048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58. Graft survival curve by organ shipping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66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41. Graft survival curve for all grafts by age group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848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59. Graft survival curve by cold ischaemia time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495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60. Graft survival curve by blood group compatibility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986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61. Graft survival curve by recipient urgency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6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42. Graft survival curve for all grafts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00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43. Graft survival curve for paediatric recipients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99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44. Graft survival curve for adults by graft number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0638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45.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93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46. Paediatric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850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47. Adult graft survival curve for type of graft, all grafts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647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48. Graft (deceased and living donors) survival curve by era of transplant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E4550-0A55-4481-9925-7165B7F40BA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74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ACA28-C8C2-427A-AA05-B15026A6A5A1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</p:spTree>
    <p:extLst>
      <p:ext uri="{BB962C8B-B14F-4D97-AF65-F5344CB8AC3E}">
        <p14:creationId xmlns:p14="http://schemas.microsoft.com/office/powerpoint/2010/main" val="310350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396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1D77AC-0391-4922-8A32-4FAAFC4F6D3B}"/>
              </a:ext>
            </a:extLst>
          </p:cNvPr>
          <p:cNvSpPr txBox="1">
            <a:spLocks/>
          </p:cNvSpPr>
          <p:nvPr userDrawn="1"/>
        </p:nvSpPr>
        <p:spPr>
          <a:xfrm>
            <a:off x="5386647" y="6311901"/>
            <a:ext cx="312870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66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AU" sz="1100" b="1" dirty="0">
                <a:solidFill>
                  <a:srgbClr val="666633"/>
                </a:solidFill>
              </a:rPr>
              <a:t>31</a:t>
            </a:r>
            <a:r>
              <a:rPr lang="en-AU" sz="1100" b="1" baseline="30000" dirty="0">
                <a:solidFill>
                  <a:srgbClr val="666633"/>
                </a:solidFill>
              </a:rPr>
              <a:t>st</a:t>
            </a:r>
            <a:r>
              <a:rPr lang="en-AU" sz="1100" b="1" dirty="0">
                <a:solidFill>
                  <a:srgbClr val="666633"/>
                </a:solidFill>
              </a:rPr>
              <a:t> Annual Report - Data to 31 December 2019</a:t>
            </a:r>
          </a:p>
          <a:p>
            <a:pPr algn="r"/>
            <a:r>
              <a:rPr lang="en-AU" sz="1050" b="0" dirty="0">
                <a:solidFill>
                  <a:srgbClr val="666633"/>
                </a:solidFill>
                <a:latin typeface="+mj-lt"/>
              </a:rPr>
              <a:t>© Copyright ANZLITR 2021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645253-C7E1-49FC-82D7-7E901C816B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7" y="6245608"/>
            <a:ext cx="3108960" cy="49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4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16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EBCF-022E-48F9-BA86-0863D9681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339" y="2764464"/>
            <a:ext cx="8237989" cy="2470266"/>
          </a:xfrm>
        </p:spPr>
        <p:txBody>
          <a:bodyPr>
            <a:noAutofit/>
          </a:bodyPr>
          <a:lstStyle/>
          <a:p>
            <a:r>
              <a:rPr lang="en-US" sz="3600" b="0" dirty="0"/>
              <a:t>31</a:t>
            </a:r>
            <a:r>
              <a:rPr lang="en-US" sz="3600" b="0" baseline="30000" dirty="0"/>
              <a:t>st</a:t>
            </a:r>
            <a:r>
              <a:rPr lang="en-US" sz="3600" b="0" dirty="0"/>
              <a:t> Annual Report on </a:t>
            </a:r>
            <a:br>
              <a:rPr lang="en-US" sz="3600" b="0" dirty="0"/>
            </a:br>
            <a:r>
              <a:rPr lang="en-US" sz="3600" b="0" dirty="0"/>
              <a:t>Liver and Intestinal Transplantation Activity</a:t>
            </a:r>
            <a:br>
              <a:rPr lang="en-US" sz="3600" b="0" dirty="0"/>
            </a:br>
            <a:r>
              <a:rPr lang="en-US" sz="3600" b="0" dirty="0"/>
              <a:t>in Australia and New Zealand</a:t>
            </a:r>
            <a:br>
              <a:rPr lang="en-US" sz="3200" dirty="0"/>
            </a:br>
            <a:br>
              <a:rPr lang="en-US" sz="3200" dirty="0"/>
            </a:br>
            <a:r>
              <a:rPr lang="en-US" sz="2400" b="0" dirty="0"/>
              <a:t>Data to 31 December 2019</a:t>
            </a:r>
            <a:endParaRPr lang="en-AU" sz="3200" b="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60B841D-7200-44F1-94E0-12FE43238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3" y="748688"/>
            <a:ext cx="7848600" cy="124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D919-34F9-44FC-ADD3-68220BCC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graft survival curve for type of graft, all grafts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9D3D3F-F95C-4609-8139-C546A4E60E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F2A-7325-4027-B427-F5EE8E8C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Graft (deceased and living donors) survival curve by era of transplant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6AD936-21B8-4A16-8734-D14E36EA511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3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294-631C-48E3-9729-D7945018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graft (deceased and living donors)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C18798-0A84-4A84-8EEC-AE271541306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388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0544D-8A19-4A61-A40F-8F2533A4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Adult graft (deceased and living donors)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643556-CA03-47A9-BC99-ECBD521D2D7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956E8-135D-41D9-A1BA-5ED84369C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Whole graft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E2A703-C269-4FF2-82E0-6D32FB183CB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21D8-09D9-4147-B4BE-1BBA1305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graft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B9E9F7-CBEB-4FD5-B0DE-567276F9E84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5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B5B9-EE30-46EE-8C7F-507551F0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Split graft (deceased donor)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0D6783-3E63-4BEC-AC49-CEA6BD85C01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322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EEEA-C84E-40F6-9428-6F169FF5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Living donor graft survival curve by era of transplant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CD1D68-49A4-4056-8490-D57398CFF8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8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FB53-2B64-4F30-B58D-6403FB7F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deceased donor age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03D895-6B96-4AA8-9E38-E7EE3F4268C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72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C8B4-3CCB-43B2-B0A5-1923ACD8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donor type – all grafts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7DE53B-0680-4704-9DE2-4AF3FA0BEF2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5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1F419-FB00-411B-875E-6FCCD55B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9785"/>
            <a:ext cx="7886700" cy="673965"/>
          </a:xfrm>
        </p:spPr>
        <p:txBody>
          <a:bodyPr/>
          <a:lstStyle/>
          <a:p>
            <a:pPr lvl="0"/>
            <a:r>
              <a:rPr lang="en-AU" dirty="0"/>
              <a:t>12. Graft Outcome</a:t>
            </a:r>
          </a:p>
        </p:txBody>
      </p:sp>
    </p:spTree>
    <p:extLst>
      <p:ext uri="{BB962C8B-B14F-4D97-AF65-F5344CB8AC3E}">
        <p14:creationId xmlns:p14="http://schemas.microsoft.com/office/powerpoint/2010/main" val="3382956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B44B-B9EF-4DCC-93EC-9CEE11DF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donor cause of death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8EF143-B03E-4562-AC9F-F9F427703E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29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4A44-46BC-403A-903A-710BEC29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organ shipping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3CCFAE-C4A8-4CA8-AD2C-F30D0CBFFE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429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C7D1-F136-4EA2-BBD8-FDFD99CD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cold ischaemia time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0574FE-23FF-4187-BACE-B7905E4DABB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42440"/>
            <a:ext cx="5731510" cy="3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1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6008-8788-49C2-8E7E-6F051873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by blood group compatibility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BCE2E7-13F4-496F-92EE-17BA0C0AC74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42440"/>
            <a:ext cx="5731510" cy="337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3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03A4-DC09-4F59-8E76-D2675F54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Graft survival curve by recipient urgency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7ACAD6-CFE8-4613-84CB-F3C8941B22C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1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063C144-0C28-49C9-B3DA-DDF46C18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8B214B-087F-48AF-8290-35D66751E6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9F21-10CC-40A7-8A00-699BA0CA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by age group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C31308-F954-4F45-899C-A3BDE7D4E3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6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72FA-DCC8-4C01-98D6-D1932BE6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all grafts by graft number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0E5130-65A4-4E26-BFEE-EC0EDAC4B86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2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B0BA5-9B93-4269-9769-02FD343AA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Graft survival curve for paediatric recipients by graft number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DE23BC-EB7A-4F47-BB87-A1EE85AFD7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5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81D9-467C-432B-97F1-54A4D23C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adults by graft number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5D3085-01DD-4C40-94E2-712B8D800DC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7677"/>
            <a:ext cx="5731510" cy="33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5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43F3-2DD3-4A67-915D-F9E4BE54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Graft survival curve for type of graft, all grafts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657E9-D8D9-4E75-B08E-B4CACD1A90D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8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7425B-1483-4397-A78D-70A99356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Paediatric graft survival curve for type of graft, all grafts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A01B82-77D0-4D8D-831E-7EE7D0293A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06245" y="1738947"/>
            <a:ext cx="5731510" cy="338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5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517</Words>
  <Application>Microsoft Office PowerPoint</Application>
  <PresentationFormat>On-screen Show (4:3)</PresentationFormat>
  <Paragraphs>68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31st Annual Report on  Liver and Intestinal Transplantation Activity in Australia and New Zealand  Data to 31 December 2019</vt:lpstr>
      <vt:lpstr>12. Graft Outcome</vt:lpstr>
      <vt:lpstr>Graft survival curve for all grafts </vt:lpstr>
      <vt:lpstr>Graft survival curve for all grafts by age group</vt:lpstr>
      <vt:lpstr>Graft survival curve for all grafts by graft number</vt:lpstr>
      <vt:lpstr>Graft survival curve for paediatric recipients by graft number</vt:lpstr>
      <vt:lpstr>Graft survival curve for adults by graft number</vt:lpstr>
      <vt:lpstr>Graft survival curve for type of graft, all grafts</vt:lpstr>
      <vt:lpstr>Paediatric graft survival curve for type of graft, all grafts</vt:lpstr>
      <vt:lpstr>Adult graft survival curve for type of graft, all grafts</vt:lpstr>
      <vt:lpstr>Graft (deceased and living donors) survival curve by era of transplant</vt:lpstr>
      <vt:lpstr>Paediatric graft (deceased and living donors) survival curve by era of transplant</vt:lpstr>
      <vt:lpstr>Adult graft (deceased and living donors) survival curve by era of transplant</vt:lpstr>
      <vt:lpstr>Whole graft survival curve by era of transplant</vt:lpstr>
      <vt:lpstr>Reduced graft survival curve by era of transplant</vt:lpstr>
      <vt:lpstr>Split graft (deceased donor) survival curve by era of transplant</vt:lpstr>
      <vt:lpstr>Living donor graft survival curve by era of transplant</vt:lpstr>
      <vt:lpstr>Graft survival curve by deceased donor age</vt:lpstr>
      <vt:lpstr>Graft survival curve by donor type – all grafts</vt:lpstr>
      <vt:lpstr>Graft survival curve by donor cause of death</vt:lpstr>
      <vt:lpstr>Graft survival curve by organ shipping</vt:lpstr>
      <vt:lpstr>Graft survival curve by cold ischaemia time</vt:lpstr>
      <vt:lpstr>Graft survival curve by blood group compatibility</vt:lpstr>
      <vt:lpstr>Graft survival curve by recipient urgency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and Mandy Byrne</dc:creator>
  <cp:lastModifiedBy>Paul and Mandy Byrne</cp:lastModifiedBy>
  <cp:revision>29</cp:revision>
  <dcterms:created xsi:type="dcterms:W3CDTF">2020-04-28T04:52:24Z</dcterms:created>
  <dcterms:modified xsi:type="dcterms:W3CDTF">2021-03-04T03:25:27Z</dcterms:modified>
</cp:coreProperties>
</file>