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notesSlides/notesSlide17.xml" ContentType="application/vnd.openxmlformats-officedocument.presentationml.notesSlide+xml"/>
  <Override PartName="/ppt/charts/chart5.xml" ContentType="application/vnd.openxmlformats-officedocument.drawingml.chart+xml"/>
  <Override PartName="/ppt/notesSlides/notesSlide18.xml" ContentType="application/vnd.openxmlformats-officedocument.presentationml.notesSl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9.xml" ContentType="application/vnd.openxmlformats-officedocument.presentationml.notesSlide+xml"/>
  <Override PartName="/ppt/charts/chart7.xml" ContentType="application/vnd.openxmlformats-officedocument.drawingml.chart+xml"/>
  <Override PartName="/ppt/notesSlides/notesSlide20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21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3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14.xml" ContentType="application/vnd.openxmlformats-officedocument.drawingml.chart+xml"/>
  <Override PartName="/ppt/notesSlides/notesSlide26.xml" ContentType="application/vnd.openxmlformats-officedocument.presentationml.notesSlide+xml"/>
  <Override PartName="/ppt/ink/ink2.xml" ContentType="application/inkml+xml"/>
  <Override PartName="/ppt/notesSlides/notesSlide27.xml" ContentType="application/vnd.openxmlformats-officedocument.presentationml.notesSlide+xml"/>
  <Override PartName="/ppt/charts/chart15.xml" ContentType="application/vnd.openxmlformats-officedocument.drawingml.chart+xml"/>
  <Override PartName="/ppt/drawings/drawing1.xml" ContentType="application/vnd.openxmlformats-officedocument.drawingml.chartshape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rts/chart16.xml" ContentType="application/vnd.openxmlformats-officedocument.drawingml.chart+xml"/>
  <Override PartName="/ppt/notesSlides/notesSlide30.xml" ContentType="application/vnd.openxmlformats-officedocument.presentationml.notesSlide+xml"/>
  <Override PartName="/ppt/charts/chart17.xml" ContentType="application/vnd.openxmlformats-officedocument.drawingml.chart+xml"/>
  <Override PartName="/ppt/notesSlides/notesSlide31.xml" ContentType="application/vnd.openxmlformats-officedocument.presentationml.notesSlide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4"/>
  </p:notesMasterIdLst>
  <p:sldIdLst>
    <p:sldId id="256" r:id="rId2"/>
    <p:sldId id="257" r:id="rId3"/>
    <p:sldId id="332" r:id="rId4"/>
    <p:sldId id="324" r:id="rId5"/>
    <p:sldId id="327" r:id="rId6"/>
    <p:sldId id="330" r:id="rId7"/>
    <p:sldId id="362" r:id="rId8"/>
    <p:sldId id="340" r:id="rId9"/>
    <p:sldId id="306" r:id="rId10"/>
    <p:sldId id="302" r:id="rId11"/>
    <p:sldId id="323" r:id="rId12"/>
    <p:sldId id="374" r:id="rId13"/>
    <p:sldId id="375" r:id="rId14"/>
    <p:sldId id="376" r:id="rId15"/>
    <p:sldId id="379" r:id="rId16"/>
    <p:sldId id="361" r:id="rId17"/>
    <p:sldId id="275" r:id="rId18"/>
    <p:sldId id="373" r:id="rId19"/>
    <p:sldId id="378" r:id="rId20"/>
    <p:sldId id="305" r:id="rId21"/>
    <p:sldId id="380" r:id="rId22"/>
    <p:sldId id="377" r:id="rId23"/>
    <p:sldId id="304" r:id="rId24"/>
    <p:sldId id="368" r:id="rId25"/>
    <p:sldId id="369" r:id="rId26"/>
    <p:sldId id="370" r:id="rId27"/>
    <p:sldId id="371" r:id="rId28"/>
    <p:sldId id="372" r:id="rId29"/>
    <p:sldId id="363" r:id="rId30"/>
    <p:sldId id="365" r:id="rId31"/>
    <p:sldId id="367" r:id="rId32"/>
    <p:sldId id="355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F38F6B-1D34-428A-A5BA-6256727C5A79}">
          <p14:sldIdLst/>
        </p14:section>
        <p14:section name="15 Liver Transplantation and Cancer" id="{E19DC86F-DF23-474D-8904-D0C41B9369B3}">
          <p14:sldIdLst>
            <p14:sldId id="256"/>
            <p14:sldId id="257"/>
            <p14:sldId id="332"/>
            <p14:sldId id="324"/>
            <p14:sldId id="327"/>
            <p14:sldId id="330"/>
            <p14:sldId id="362"/>
            <p14:sldId id="340"/>
            <p14:sldId id="306"/>
            <p14:sldId id="302"/>
            <p14:sldId id="323"/>
            <p14:sldId id="374"/>
            <p14:sldId id="375"/>
            <p14:sldId id="376"/>
            <p14:sldId id="379"/>
            <p14:sldId id="361"/>
            <p14:sldId id="275"/>
            <p14:sldId id="373"/>
            <p14:sldId id="378"/>
            <p14:sldId id="305"/>
            <p14:sldId id="380"/>
            <p14:sldId id="377"/>
            <p14:sldId id="304"/>
            <p14:sldId id="368"/>
            <p14:sldId id="369"/>
            <p14:sldId id="370"/>
            <p14:sldId id="371"/>
            <p14:sldId id="372"/>
            <p14:sldId id="363"/>
            <p14:sldId id="365"/>
            <p14:sldId id="367"/>
            <p14:sldId id="35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6633"/>
    <a:srgbClr val="5B5A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7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18152743433672"/>
          <c:y val="3.2077873320378258E-2"/>
          <c:w val="0.87207278631797125"/>
          <c:h val="0.827301806122576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1985-89</c:v>
                </c:pt>
                <c:pt idx="1">
                  <c:v>1990-94</c:v>
                </c:pt>
                <c:pt idx="2">
                  <c:v>1995-99</c:v>
                </c:pt>
                <c:pt idx="3">
                  <c:v>2000-04</c:v>
                </c:pt>
                <c:pt idx="4">
                  <c:v>2005-09</c:v>
                </c:pt>
                <c:pt idx="5">
                  <c:v>2010-14</c:v>
                </c:pt>
                <c:pt idx="6">
                  <c:v>2015-19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12</c:v>
                </c:pt>
                <c:pt idx="1">
                  <c:v>13</c:v>
                </c:pt>
                <c:pt idx="2">
                  <c:v>20</c:v>
                </c:pt>
                <c:pt idx="3">
                  <c:v>44</c:v>
                </c:pt>
                <c:pt idx="4">
                  <c:v>107</c:v>
                </c:pt>
                <c:pt idx="5">
                  <c:v>161</c:v>
                </c:pt>
                <c:pt idx="6">
                  <c:v>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66-4725-95A1-C9EFAFA47A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9"/>
        <c:axId val="558292384"/>
        <c:axId val="558299928"/>
      </c:barChart>
      <c:catAx>
        <c:axId val="5582923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dirty="0"/>
                  <a:t>Era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8299928"/>
        <c:crosses val="autoZero"/>
        <c:auto val="1"/>
        <c:lblAlgn val="ctr"/>
        <c:lblOffset val="100"/>
        <c:noMultiLvlLbl val="0"/>
      </c:catAx>
      <c:valAx>
        <c:axId val="5582999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A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AU" sz="1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of patients</a:t>
                </a:r>
                <a:endParaRPr lang="en-AU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9995931649311047E-2"/>
              <c:y val="0.288963396197677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8292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AU" sz="1200" dirty="0"/>
              <a:t>Lymphoma - Adults</a:t>
            </a:r>
          </a:p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AU" sz="1200" baseline="0" dirty="0"/>
              <a:t>n= 103 </a:t>
            </a:r>
            <a:r>
              <a:rPr lang="en-AU" sz="1200" dirty="0"/>
              <a:t> (21% adults with de novo Ca)</a:t>
            </a:r>
          </a:p>
        </c:rich>
      </c:tx>
      <c:layout>
        <c:manualLayout>
          <c:xMode val="edge"/>
          <c:yMode val="edge"/>
          <c:x val="0.26269813055735325"/>
          <c:y val="4.3400636688665714E-3"/>
        </c:manualLayout>
      </c:layout>
      <c:overlay val="0"/>
      <c:spPr>
        <a:noFill/>
        <a:ln w="14291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2351260829305944E-2"/>
          <c:y val="0.12853238882728996"/>
          <c:w val="0.91706333724110245"/>
          <c:h val="0.64920959474297713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152110208"/>
        <c:axId val="152111744"/>
      </c:barChart>
      <c:catAx>
        <c:axId val="15211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786">
            <a:solidFill>
              <a:schemeClr val="tx1"/>
            </a:solidFill>
            <a:prstDash val="solid"/>
          </a:ln>
        </c:spPr>
        <c:txPr>
          <a:bodyPr rot="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52111744"/>
        <c:crosses val="autoZero"/>
        <c:auto val="1"/>
        <c:lblAlgn val="ctr"/>
        <c:lblOffset val="200"/>
        <c:tickLblSkip val="1"/>
        <c:tickMarkSkip val="5"/>
        <c:noMultiLvlLbl val="0"/>
      </c:catAx>
      <c:valAx>
        <c:axId val="152111744"/>
        <c:scaling>
          <c:orientation val="minMax"/>
          <c:max val="30"/>
          <c:min val="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52110208"/>
        <c:crosses val="autoZero"/>
        <c:crossBetween val="between"/>
        <c:majorUnit val="5"/>
        <c:minorUnit val="1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42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AU" sz="1200" dirty="0"/>
              <a:t>Lymphoma - Children</a:t>
            </a:r>
          </a:p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AU" sz="1200" baseline="0" dirty="0"/>
              <a:t>n = 18 (86% children with de novo cancer)</a:t>
            </a:r>
            <a:endParaRPr lang="en-AU" sz="1200" dirty="0"/>
          </a:p>
        </c:rich>
      </c:tx>
      <c:layout>
        <c:manualLayout>
          <c:xMode val="edge"/>
          <c:yMode val="edge"/>
          <c:x val="0.23547714663508321"/>
          <c:y val="0"/>
        </c:manualLayout>
      </c:layout>
      <c:overlay val="0"/>
      <c:spPr>
        <a:noFill/>
        <a:ln w="14266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632193626549968"/>
          <c:y val="0.13234742708326541"/>
          <c:w val="0.8243794932694859"/>
          <c:h val="0.683199423601466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Children</c:v>
                </c:pt>
              </c:strCache>
            </c:strRef>
          </c:tx>
          <c:spPr>
            <a:solidFill>
              <a:srgbClr val="0070C0"/>
            </a:solidFill>
            <a:ln w="7133">
              <a:solidFill>
                <a:schemeClr val="tx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C2B-485E-A149-7B48A588748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C2B-485E-A149-7B48A588748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C2B-485E-A149-7B48A588748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C2B-485E-A149-7B48A588748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C2B-485E-A149-7B48A588748A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&lt;3m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0">
                  <c:v>1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C2B-485E-A149-7B48A58874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151982080"/>
        <c:axId val="151983616"/>
      </c:barChart>
      <c:catAx>
        <c:axId val="151982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Time to diagnosis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783">
            <a:solidFill>
              <a:schemeClr val="tx1"/>
            </a:solidFill>
            <a:prstDash val="solid"/>
          </a:ln>
        </c:spPr>
        <c:txPr>
          <a:bodyPr rot="540000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defRPr>
            </a:pPr>
            <a:endParaRPr lang="en-US"/>
          </a:p>
        </c:txPr>
        <c:crossAx val="151983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1983616"/>
        <c:scaling>
          <c:orientation val="minMax"/>
          <c:max val="3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AU" sz="1400" b="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of lymphoma</a:t>
                </a:r>
                <a:endParaRPr lang="en-AU" sz="14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spPr>
          <a:ln w="17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11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51982080"/>
        <c:crosses val="autoZero"/>
        <c:crossBetween val="between"/>
        <c:majorUnit val="5"/>
        <c:minorUnit val="1"/>
      </c:valAx>
      <c:spPr>
        <a:noFill/>
        <a:ln w="1426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11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AU" sz="1200" dirty="0"/>
              <a:t>Lymphoma - Adults</a:t>
            </a:r>
          </a:p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AU" sz="1200" baseline="0" dirty="0"/>
              <a:t>n= 108 </a:t>
            </a:r>
            <a:r>
              <a:rPr lang="en-AU" sz="1200" dirty="0"/>
              <a:t> (21% adults with de novo cancer)</a:t>
            </a:r>
          </a:p>
        </c:rich>
      </c:tx>
      <c:layout>
        <c:manualLayout>
          <c:xMode val="edge"/>
          <c:yMode val="edge"/>
          <c:x val="0.26269813055735325"/>
          <c:y val="4.3400636688665714E-3"/>
        </c:manualLayout>
      </c:layout>
      <c:overlay val="0"/>
      <c:spPr>
        <a:noFill/>
        <a:ln w="14291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724268825441967"/>
          <c:y val="0.12853238882728996"/>
          <c:w val="0.86217190746685723"/>
          <c:h val="0.64920959474297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Adults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accent4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 w="14291">
                <a:noFill/>
              </a:ln>
            </c:spPr>
            <c:txPr>
              <a:bodyPr/>
              <a:lstStyle/>
              <a:p>
                <a:pPr>
                  <a:defRPr sz="1238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&lt;3m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5-10y</c:v>
                </c:pt>
                <c:pt idx="5">
                  <c:v>&gt;10y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0">
                  <c:v>5</c:v>
                </c:pt>
                <c:pt idx="1">
                  <c:v>15</c:v>
                </c:pt>
                <c:pt idx="2">
                  <c:v>16</c:v>
                </c:pt>
                <c:pt idx="3">
                  <c:v>14</c:v>
                </c:pt>
                <c:pt idx="4">
                  <c:v>28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3D-4A18-823B-84787A3D63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152110208"/>
        <c:axId val="152111744"/>
      </c:barChart>
      <c:catAx>
        <c:axId val="1521102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Time to diagnosis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786">
            <a:solidFill>
              <a:schemeClr val="tx1"/>
            </a:solidFill>
            <a:prstDash val="solid"/>
          </a:ln>
        </c:spPr>
        <c:txPr>
          <a:bodyPr rot="540000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defRPr>
            </a:pPr>
            <a:endParaRPr lang="en-US"/>
          </a:p>
        </c:txPr>
        <c:crossAx val="152111744"/>
        <c:crosses val="autoZero"/>
        <c:auto val="1"/>
        <c:lblAlgn val="ctr"/>
        <c:lblOffset val="200"/>
        <c:tickLblSkip val="1"/>
        <c:tickMarkSkip val="5"/>
        <c:noMultiLvlLbl val="0"/>
      </c:catAx>
      <c:valAx>
        <c:axId val="152111744"/>
        <c:scaling>
          <c:orientation val="minMax"/>
          <c:max val="3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Number of lymphoma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52110208"/>
        <c:crosses val="autoZero"/>
        <c:crossBetween val="between"/>
        <c:majorUnit val="5"/>
        <c:minorUnit val="1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42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959193602144568E-2"/>
          <c:y val="2.7311303646000124E-2"/>
          <c:w val="0.89505982310209276"/>
          <c:h val="0.71390931310662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Genitourinary</c:v>
                </c:pt>
              </c:strCache>
            </c:strRef>
          </c:tx>
          <c:spPr>
            <a:solidFill>
              <a:schemeClr val="accent1"/>
            </a:solidFill>
            <a:ln w="13354">
              <a:solidFill>
                <a:schemeClr val="tx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800080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C15E-4B4A-B390-6ADDD8C40655}"/>
              </c:ext>
            </c:extLst>
          </c:dPt>
          <c:dPt>
            <c:idx val="2"/>
            <c:invertIfNegative val="0"/>
            <c:bubble3D val="0"/>
            <c:spPr>
              <a:solidFill>
                <a:srgbClr val="969696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C15E-4B4A-B390-6ADDD8C40655}"/>
              </c:ext>
            </c:extLst>
          </c:dPt>
          <c:dPt>
            <c:idx val="3"/>
            <c:invertIfNegative val="0"/>
            <c:bubble3D val="0"/>
            <c:spPr>
              <a:solidFill>
                <a:srgbClr val="FF99CC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C15E-4B4A-B390-6ADDD8C40655}"/>
              </c:ext>
            </c:extLst>
          </c:dPt>
          <c:dPt>
            <c:idx val="4"/>
            <c:invertIfNegative val="0"/>
            <c:bubble3D val="0"/>
            <c:spPr>
              <a:solidFill>
                <a:srgbClr val="99CC00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C15E-4B4A-B390-6ADDD8C4065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C15E-4B4A-B390-6ADDD8C40655}"/>
              </c:ext>
            </c:extLst>
          </c:dPt>
          <c:dPt>
            <c:idx val="6"/>
            <c:invertIfNegative val="0"/>
            <c:bubble3D val="0"/>
            <c:spPr>
              <a:solidFill>
                <a:srgbClr val="CCFFFF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C15E-4B4A-B390-6ADDD8C40655}"/>
              </c:ext>
            </c:extLst>
          </c:dPt>
          <c:dPt>
            <c:idx val="7"/>
            <c:invertIfNegative val="0"/>
            <c:bubble3D val="0"/>
            <c:spPr>
              <a:solidFill>
                <a:srgbClr val="FFCC99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C15E-4B4A-B390-6ADDD8C40655}"/>
              </c:ext>
            </c:extLst>
          </c:dPt>
          <c:dPt>
            <c:idx val="8"/>
            <c:invertIfNegative val="0"/>
            <c:bubble3D val="0"/>
            <c:spPr>
              <a:solidFill>
                <a:srgbClr val="CC99FF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C15E-4B4A-B390-6ADDD8C40655}"/>
              </c:ext>
            </c:extLst>
          </c:dPt>
          <c:dPt>
            <c:idx val="9"/>
            <c:invertIfNegative val="0"/>
            <c:bubble3D val="0"/>
            <c:spPr>
              <a:solidFill>
                <a:srgbClr val="FFFF99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C15E-4B4A-B390-6ADDD8C40655}"/>
              </c:ext>
            </c:extLst>
          </c:dPt>
          <c:dPt>
            <c:idx val="12"/>
            <c:invertIfNegative val="0"/>
            <c:bubble3D val="0"/>
            <c:spPr>
              <a:solidFill>
                <a:srgbClr val="FFCC00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C15E-4B4A-B390-6ADDD8C40655}"/>
              </c:ext>
            </c:extLst>
          </c:dPt>
          <c:dLbls>
            <c:spPr>
              <a:noFill/>
              <a:ln w="26708">
                <a:noFill/>
              </a:ln>
            </c:spPr>
            <c:txPr>
              <a:bodyPr/>
              <a:lstStyle/>
              <a:p>
                <a:pPr>
                  <a:defRPr sz="139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Prostate</c:v>
                </c:pt>
                <c:pt idx="1">
                  <c:v>Kidney</c:v>
                </c:pt>
                <c:pt idx="2">
                  <c:v>Bladder</c:v>
                </c:pt>
                <c:pt idx="3">
                  <c:v>Cervix</c:v>
                </c:pt>
                <c:pt idx="4">
                  <c:v>Testis</c:v>
                </c:pt>
                <c:pt idx="5">
                  <c:v>Uterus</c:v>
                </c:pt>
                <c:pt idx="6">
                  <c:v>Ovary</c:v>
                </c:pt>
                <c:pt idx="7">
                  <c:v>Vagina</c:v>
                </c:pt>
                <c:pt idx="8">
                  <c:v>Urethra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31</c:v>
                </c:pt>
                <c:pt idx="1">
                  <c:v>19</c:v>
                </c:pt>
                <c:pt idx="2">
                  <c:v>14</c:v>
                </c:pt>
                <c:pt idx="3">
                  <c:v>11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15E-4B4A-B390-6ADDD8C406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"/>
        <c:axId val="152357120"/>
        <c:axId val="152363008"/>
      </c:barChart>
      <c:catAx>
        <c:axId val="152357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Type of genitourinary cancer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3338">
            <a:solidFill>
              <a:schemeClr val="tx1"/>
            </a:solidFill>
            <a:prstDash val="solid"/>
          </a:ln>
        </c:spPr>
        <c:txPr>
          <a:bodyPr rot="5400000" vert="horz" anchor="ctr" anchorCtr="1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363008"/>
        <c:crosses val="autoZero"/>
        <c:auto val="1"/>
        <c:lblAlgn val="ctr"/>
        <c:lblOffset val="100"/>
        <c:tickMarkSkip val="1"/>
        <c:noMultiLvlLbl val="0"/>
      </c:catAx>
      <c:valAx>
        <c:axId val="15236300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AU" sz="1400" b="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of genitourinary cancers</a:t>
                </a:r>
                <a:endParaRPr lang="en-AU" sz="14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spPr>
          <a:ln w="3338">
            <a:solidFill>
              <a:schemeClr val="tx1"/>
            </a:solidFill>
            <a:prstDash val="solid"/>
          </a:ln>
        </c:spPr>
        <c:txPr>
          <a:bodyPr rot="5400000" vert="horz" anchor="ctr" anchorCtr="1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35712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92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25330936495778"/>
          <c:y val="0.14972853266471114"/>
          <c:w val="0.88974669063504208"/>
          <c:h val="0.634818402830415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Alimentary</c:v>
                </c:pt>
              </c:strCache>
            </c:strRef>
          </c:tx>
          <c:spPr>
            <a:solidFill>
              <a:schemeClr val="accent1"/>
            </a:solidFill>
            <a:ln w="13354">
              <a:solidFill>
                <a:schemeClr val="tx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800080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AFA1-4F35-B34A-B7E47174CF9E}"/>
              </c:ext>
            </c:extLst>
          </c:dPt>
          <c:dPt>
            <c:idx val="2"/>
            <c:invertIfNegative val="0"/>
            <c:bubble3D val="0"/>
            <c:spPr>
              <a:solidFill>
                <a:srgbClr val="969696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AFA1-4F35-B34A-B7E47174CF9E}"/>
              </c:ext>
            </c:extLst>
          </c:dPt>
          <c:dPt>
            <c:idx val="3"/>
            <c:invertIfNegative val="0"/>
            <c:bubble3D val="0"/>
            <c:spPr>
              <a:solidFill>
                <a:srgbClr val="FF99CC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AFA1-4F35-B34A-B7E47174CF9E}"/>
              </c:ext>
            </c:extLst>
          </c:dPt>
          <c:dPt>
            <c:idx val="4"/>
            <c:invertIfNegative val="0"/>
            <c:bubble3D val="0"/>
            <c:spPr>
              <a:solidFill>
                <a:srgbClr val="99CC00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AFA1-4F35-B34A-B7E47174CF9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AFA1-4F35-B34A-B7E47174CF9E}"/>
              </c:ext>
            </c:extLst>
          </c:dPt>
          <c:dPt>
            <c:idx val="6"/>
            <c:invertIfNegative val="0"/>
            <c:bubble3D val="0"/>
            <c:spPr>
              <a:solidFill>
                <a:srgbClr val="CCFFFF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AFA1-4F35-B34A-B7E47174CF9E}"/>
              </c:ext>
            </c:extLst>
          </c:dPt>
          <c:dPt>
            <c:idx val="7"/>
            <c:invertIfNegative val="0"/>
            <c:bubble3D val="0"/>
            <c:spPr>
              <a:solidFill>
                <a:srgbClr val="FFCC99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AFA1-4F35-B34A-B7E47174CF9E}"/>
              </c:ext>
            </c:extLst>
          </c:dPt>
          <c:dPt>
            <c:idx val="8"/>
            <c:invertIfNegative val="0"/>
            <c:bubble3D val="0"/>
            <c:spPr>
              <a:solidFill>
                <a:srgbClr val="CC99FF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AFA1-4F35-B34A-B7E47174CF9E}"/>
              </c:ext>
            </c:extLst>
          </c:dPt>
          <c:dPt>
            <c:idx val="9"/>
            <c:invertIfNegative val="0"/>
            <c:bubble3D val="0"/>
            <c:spPr>
              <a:solidFill>
                <a:srgbClr val="FFFF99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AFA1-4F35-B34A-B7E47174CF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Colon</c:v>
                </c:pt>
                <c:pt idx="1">
                  <c:v>Oropharynx and oesophagus</c:v>
                </c:pt>
                <c:pt idx="2">
                  <c:v>Stomach</c:v>
                </c:pt>
                <c:pt idx="3">
                  <c:v>Liver</c:v>
                </c:pt>
                <c:pt idx="4">
                  <c:v>Pancreas</c:v>
                </c:pt>
                <c:pt idx="5">
                  <c:v>Rectum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79</c:v>
                </c:pt>
                <c:pt idx="1">
                  <c:v>45</c:v>
                </c:pt>
                <c:pt idx="2">
                  <c:v>16</c:v>
                </c:pt>
                <c:pt idx="3">
                  <c:v>15</c:v>
                </c:pt>
                <c:pt idx="4">
                  <c:v>10</c:v>
                </c:pt>
                <c:pt idx="5">
                  <c:v>9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FA1-4F35-B34A-B7E47174CF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52888448"/>
        <c:axId val="152889984"/>
      </c:barChart>
      <c:catAx>
        <c:axId val="152888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Alimentary tract cancer type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5400000" vert="horz" anchor="ctr" anchorCtr="0"/>
          <a:lstStyle/>
          <a:p>
            <a:pPr>
              <a:defRPr sz="147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889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288998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Number of alimentary tract cancers</a:t>
                </a:r>
              </a:p>
            </c:rich>
          </c:tx>
          <c:layout>
            <c:manualLayout>
              <c:xMode val="edge"/>
              <c:yMode val="edge"/>
              <c:x val="3.1173228037319169E-2"/>
              <c:y val="0.2590724792519388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333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7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888448"/>
        <c:crosses val="autoZero"/>
        <c:crossBetween val="between"/>
      </c:valAx>
      <c:spPr>
        <a:noFill/>
        <a:ln w="2670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92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527068057658"/>
          <c:y val="4.2873300025487372E-2"/>
          <c:w val="0.86520035352525893"/>
          <c:h val="0.71390931310662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Respiratory</c:v>
                </c:pt>
              </c:strCache>
            </c:strRef>
          </c:tx>
          <c:spPr>
            <a:solidFill>
              <a:schemeClr val="accent1"/>
            </a:solidFill>
            <a:ln w="13354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856A-4084-8BEC-1992A7474813}"/>
              </c:ext>
            </c:extLst>
          </c:dPt>
          <c:dPt>
            <c:idx val="1"/>
            <c:invertIfNegative val="0"/>
            <c:bubble3D val="0"/>
            <c:spPr>
              <a:solidFill>
                <a:srgbClr val="800080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856A-4084-8BEC-1992A7474813}"/>
              </c:ext>
            </c:extLst>
          </c:dPt>
          <c:dPt>
            <c:idx val="2"/>
            <c:invertIfNegative val="0"/>
            <c:bubble3D val="0"/>
            <c:spPr>
              <a:solidFill>
                <a:srgbClr val="969696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856A-4084-8BEC-1992A7474813}"/>
              </c:ext>
            </c:extLst>
          </c:dPt>
          <c:dPt>
            <c:idx val="3"/>
            <c:invertIfNegative val="0"/>
            <c:bubble3D val="0"/>
            <c:spPr>
              <a:solidFill>
                <a:srgbClr val="FF99CC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856A-4084-8BEC-1992A7474813}"/>
              </c:ext>
            </c:extLst>
          </c:dPt>
          <c:dPt>
            <c:idx val="4"/>
            <c:invertIfNegative val="0"/>
            <c:bubble3D val="0"/>
            <c:spPr>
              <a:solidFill>
                <a:srgbClr val="99CC00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856A-4084-8BEC-1992A747481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856A-4084-8BEC-1992A7474813}"/>
              </c:ext>
            </c:extLst>
          </c:dPt>
          <c:dPt>
            <c:idx val="6"/>
            <c:invertIfNegative val="0"/>
            <c:bubble3D val="0"/>
            <c:spPr>
              <a:solidFill>
                <a:srgbClr val="CCFFFF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856A-4084-8BEC-1992A7474813}"/>
              </c:ext>
            </c:extLst>
          </c:dPt>
          <c:dPt>
            <c:idx val="7"/>
            <c:invertIfNegative val="0"/>
            <c:bubble3D val="0"/>
            <c:spPr>
              <a:solidFill>
                <a:srgbClr val="FFCC99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856A-4084-8BEC-1992A7474813}"/>
              </c:ext>
            </c:extLst>
          </c:dPt>
          <c:dPt>
            <c:idx val="8"/>
            <c:invertIfNegative val="0"/>
            <c:bubble3D val="0"/>
            <c:spPr>
              <a:solidFill>
                <a:srgbClr val="CC99FF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856A-4084-8BEC-1992A7474813}"/>
              </c:ext>
            </c:extLst>
          </c:dPt>
          <c:dPt>
            <c:idx val="9"/>
            <c:invertIfNegative val="0"/>
            <c:bubble3D val="0"/>
            <c:spPr>
              <a:solidFill>
                <a:srgbClr val="FFFF99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856A-4084-8BEC-1992A7474813}"/>
              </c:ext>
            </c:extLst>
          </c:dPt>
          <c:dPt>
            <c:idx val="12"/>
            <c:invertIfNegative val="0"/>
            <c:bubble3D val="0"/>
            <c:spPr>
              <a:solidFill>
                <a:srgbClr val="FFCC00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856A-4084-8BEC-1992A7474813}"/>
              </c:ext>
            </c:extLst>
          </c:dPt>
          <c:dLbls>
            <c:spPr>
              <a:noFill/>
              <a:ln w="2670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Lung</c:v>
                </c:pt>
                <c:pt idx="1">
                  <c:v>Larynx</c:v>
                </c:pt>
                <c:pt idx="2">
                  <c:v>Pharynx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60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856A-4084-8BEC-1992A74748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"/>
        <c:axId val="152366464"/>
        <c:axId val="152458368"/>
      </c:barChart>
      <c:catAx>
        <c:axId val="152366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AU" sz="1400" b="0" dirty="0"/>
                  <a:t>Type of respiratory</a:t>
                </a:r>
                <a:r>
                  <a:rPr lang="en-AU" sz="1400" b="0" baseline="0" dirty="0"/>
                  <a:t> cancer</a:t>
                </a:r>
                <a:endParaRPr lang="en-AU" sz="14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3338">
            <a:solidFill>
              <a:schemeClr val="tx1"/>
            </a:solidFill>
            <a:prstDash val="solid"/>
          </a:ln>
        </c:spPr>
        <c:txPr>
          <a:bodyPr rot="5400000" vert="horz"/>
          <a:lstStyle/>
          <a:p>
            <a:pPr>
              <a:defRPr/>
            </a:pPr>
            <a:endParaRPr lang="en-US"/>
          </a:p>
        </c:txPr>
        <c:crossAx val="152458368"/>
        <c:crosses val="autoZero"/>
        <c:auto val="1"/>
        <c:lblAlgn val="ctr"/>
        <c:lblOffset val="100"/>
        <c:tickMarkSkip val="1"/>
        <c:noMultiLvlLbl val="0"/>
      </c:catAx>
      <c:valAx>
        <c:axId val="15245836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AU" sz="1400" b="0" dirty="0"/>
                  <a:t>Number of respiratory cancers</a:t>
                </a:r>
              </a:p>
            </c:rich>
          </c:tx>
          <c:layout>
            <c:manualLayout>
              <c:xMode val="edge"/>
              <c:yMode val="edge"/>
              <c:x val="2.3180657804262258E-2"/>
              <c:y val="0.143228420328564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spPr>
          <a:ln w="3338">
            <a:solidFill>
              <a:schemeClr val="tx1"/>
            </a:solidFill>
            <a:prstDash val="solid"/>
          </a:ln>
        </c:spPr>
        <c:txPr>
          <a:bodyPr rot="5400000" vert="horz"/>
          <a:lstStyle/>
          <a:p>
            <a:pPr>
              <a:defRPr/>
            </a:pPr>
            <a:endParaRPr lang="en-US"/>
          </a:p>
        </c:txPr>
        <c:crossAx val="15236646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1"/>
          </a:solidFill>
          <a:latin typeface="Arial" panose="020B0604020202020204" pitchFamily="34" charset="0"/>
          <a:ea typeface="Arial Black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30940723550954"/>
          <c:y val="4.8015650217635923E-2"/>
          <c:w val="0.85946810822412101"/>
          <c:h val="0.814948892258032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Melanoma</c:v>
                </c:pt>
              </c:strCache>
            </c:strRef>
          </c:tx>
          <c:invertIfNegative val="0"/>
          <c:cat>
            <c:strRef>
              <c:f>Sheet1!$B$1:$G$1</c:f>
              <c:strCache>
                <c:ptCount val="6"/>
                <c:pt idx="0">
                  <c:v>&lt;3m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10</c:v>
                </c:pt>
                <c:pt idx="3">
                  <c:v>7</c:v>
                </c:pt>
                <c:pt idx="4">
                  <c:v>30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65-4737-BE3E-83FE78CF4B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50"/>
        <c:axId val="153323008"/>
        <c:axId val="153324544"/>
      </c:barChart>
      <c:catAx>
        <c:axId val="153323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Time to diagnosis</a:t>
                </a:r>
              </a:p>
            </c:rich>
          </c:tx>
          <c:layout>
            <c:manualLayout>
              <c:xMode val="edge"/>
              <c:yMode val="edge"/>
              <c:x val="0.46155285785188266"/>
              <c:y val="0.9389645424756688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7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3324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3324544"/>
        <c:scaling>
          <c:orientation val="minMax"/>
        </c:scaling>
        <c:delete val="0"/>
        <c:axPos val="l"/>
        <c:majorGridlines>
          <c:spPr>
            <a:ln w="11086">
              <a:noFill/>
              <a:prstDash val="lgDash"/>
            </a:ln>
          </c:spPr>
        </c:majorGridlines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Number of melanoma</a:t>
                </a:r>
              </a:p>
            </c:rich>
          </c:tx>
          <c:layout>
            <c:manualLayout>
              <c:xMode val="edge"/>
              <c:yMode val="edge"/>
              <c:x val="2.0585440448564033E-2"/>
              <c:y val="0.2808378735266787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7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7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3323008"/>
        <c:crosses val="autoZero"/>
        <c:crossBetween val="between"/>
      </c:valAx>
      <c:spPr>
        <a:noFill/>
        <a:ln w="11086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14943814135669156"/>
          <c:y val="5.5026752090771264E-2"/>
          <c:w val="0.13192847657245571"/>
          <c:h val="5.887259744705825E-2"/>
        </c:manualLayout>
      </c:layout>
      <c:overlay val="0"/>
      <c:spPr>
        <a:noFill/>
        <a:ln w="22173">
          <a:noFill/>
        </a:ln>
      </c:spPr>
      <c:txPr>
        <a:bodyPr/>
        <a:lstStyle/>
        <a:p>
          <a:pPr>
            <a:defRPr sz="16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8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48657929683833"/>
          <c:y val="3.5593289969188632E-2"/>
          <c:w val="0.86083097023434252"/>
          <c:h val="0.82737125250648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Basal cell carcinoma</c:v>
                </c:pt>
              </c:strCache>
            </c:strRef>
          </c:tx>
          <c:spPr>
            <a:solidFill>
              <a:srgbClr val="FF9900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&lt;3m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33</c:v>
                </c:pt>
                <c:pt idx="1">
                  <c:v>133</c:v>
                </c:pt>
                <c:pt idx="2">
                  <c:v>264</c:v>
                </c:pt>
                <c:pt idx="3">
                  <c:v>217</c:v>
                </c:pt>
                <c:pt idx="4">
                  <c:v>415</c:v>
                </c:pt>
                <c:pt idx="5">
                  <c:v>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B0-49E9-A920-010432AED412}"/>
            </c:ext>
          </c:extLst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Melanoma            </c:v>
                </c:pt>
              </c:strCache>
            </c:strRef>
          </c:tx>
          <c:spPr>
            <a:solidFill>
              <a:srgbClr val="0070C0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&lt;3m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10</c:v>
                </c:pt>
                <c:pt idx="3">
                  <c:v>7</c:v>
                </c:pt>
                <c:pt idx="4">
                  <c:v>30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B0-49E9-A920-010432AED412}"/>
            </c:ext>
          </c:extLst>
        </c:ser>
        <c:ser>
          <c:idx val="4"/>
          <c:order val="2"/>
          <c:tx>
            <c:strRef>
              <c:f>Sheet1!$A$4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&lt;3m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4</c:v>
                </c:pt>
                <c:pt idx="1">
                  <c:v>50</c:v>
                </c:pt>
                <c:pt idx="2">
                  <c:v>143</c:v>
                </c:pt>
                <c:pt idx="3">
                  <c:v>153</c:v>
                </c:pt>
                <c:pt idx="4">
                  <c:v>430</c:v>
                </c:pt>
                <c:pt idx="5">
                  <c:v>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B0-49E9-A920-010432AED412}"/>
            </c:ext>
          </c:extLst>
        </c:ser>
        <c:ser>
          <c:idx val="5"/>
          <c:order val="3"/>
          <c:tx>
            <c:strRef>
              <c:f>Sheet1!$A$5</c:f>
              <c:strCache>
                <c:ptCount val="1"/>
                <c:pt idx="0">
                  <c:v>Squamous cell carcinoma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&lt;3m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16</c:v>
                </c:pt>
                <c:pt idx="1">
                  <c:v>129</c:v>
                </c:pt>
                <c:pt idx="2">
                  <c:v>337</c:v>
                </c:pt>
                <c:pt idx="3">
                  <c:v>366</c:v>
                </c:pt>
                <c:pt idx="4">
                  <c:v>722</c:v>
                </c:pt>
                <c:pt idx="5">
                  <c:v>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B0-49E9-A920-010432AED4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50"/>
        <c:axId val="153650688"/>
        <c:axId val="153652224"/>
      </c:barChart>
      <c:catAx>
        <c:axId val="153650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Time to diagnosis</a:t>
                </a:r>
              </a:p>
            </c:rich>
          </c:tx>
          <c:layout>
            <c:manualLayout>
              <c:xMode val="edge"/>
              <c:yMode val="edge"/>
              <c:x val="0.46632287488765778"/>
              <c:y val="0.948127341423796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7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3652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3652224"/>
        <c:scaling>
          <c:orientation val="minMax"/>
        </c:scaling>
        <c:delete val="0"/>
        <c:axPos val="l"/>
        <c:majorGridlines>
          <c:spPr>
            <a:ln w="11086">
              <a:noFill/>
              <a:prstDash val="lgDash"/>
            </a:ln>
          </c:spPr>
        </c:majorGridlines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Number of skin cancers</a:t>
                </a:r>
              </a:p>
            </c:rich>
          </c:tx>
          <c:layout>
            <c:manualLayout>
              <c:xMode val="edge"/>
              <c:yMode val="edge"/>
              <c:x val="1.8997545238702063E-2"/>
              <c:y val="0.284986941849660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27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3650688"/>
        <c:crosses val="autoZero"/>
        <c:crossBetween val="between"/>
      </c:valAx>
      <c:spPr>
        <a:noFill/>
        <a:ln w="11086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14126096929536278"/>
          <c:y val="7.1960079895979204E-2"/>
          <c:w val="0.34563876108331432"/>
          <c:h val="0.25325827749792146"/>
        </c:manualLayout>
      </c:layout>
      <c:overlay val="0"/>
      <c:spPr>
        <a:noFill/>
        <a:ln w="22173">
          <a:noFill/>
        </a:ln>
      </c:spPr>
      <c:txPr>
        <a:bodyPr/>
        <a:lstStyle/>
        <a:p>
          <a:pPr>
            <a:defRPr sz="16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8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21634516549779E-2"/>
          <c:y val="3.1184782887371611E-2"/>
          <c:w val="0.90478365483450229"/>
          <c:h val="0.8123556583131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Hepatocellular carcinoma (n=1406)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964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19296">
                <a:noFill/>
              </a:ln>
            </c:spPr>
            <c:txPr>
              <a:bodyPr/>
              <a:lstStyle/>
              <a:p>
                <a:pPr>
                  <a:defRPr sz="115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1985-1996</c:v>
                </c:pt>
                <c:pt idx="1">
                  <c:v>1997-2008</c:v>
                </c:pt>
                <c:pt idx="2">
                  <c:v>2009-2019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38</c:v>
                </c:pt>
                <c:pt idx="1">
                  <c:v>408</c:v>
                </c:pt>
                <c:pt idx="2">
                  <c:v>960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2E-4644-BA6E-4DC43CE192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 liver cancer (n=128*)</c:v>
                </c:pt>
              </c:strCache>
            </c:strRef>
          </c:tx>
          <c:spPr>
            <a:solidFill>
              <a:srgbClr val="FF9900"/>
            </a:solidFill>
            <a:ln w="964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19296">
                <a:noFill/>
              </a:ln>
            </c:spPr>
            <c:txPr>
              <a:bodyPr/>
              <a:lstStyle/>
              <a:p>
                <a:pPr>
                  <a:defRPr sz="13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1985-1996</c:v>
                </c:pt>
                <c:pt idx="1">
                  <c:v>1997-2008</c:v>
                </c:pt>
                <c:pt idx="2">
                  <c:v>2009-2019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33</c:v>
                </c:pt>
                <c:pt idx="1">
                  <c:v>29</c:v>
                </c:pt>
                <c:pt idx="2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2E-4644-BA6E-4DC43CE192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9"/>
        <c:overlap val="10"/>
        <c:axId val="148253312"/>
        <c:axId val="148371328"/>
      </c:barChart>
      <c:catAx>
        <c:axId val="148253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Era</a:t>
                </a:r>
              </a:p>
            </c:rich>
          </c:tx>
          <c:layout>
            <c:manualLayout>
              <c:xMode val="edge"/>
              <c:yMode val="edge"/>
              <c:x val="0.52831509534811094"/>
              <c:y val="0.93967035785926034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spPr>
          <a:ln w="24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8371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8371328"/>
        <c:scaling>
          <c:orientation val="minMax"/>
          <c:max val="100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Number of cancers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 w="7236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8253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6866597724922542E-2"/>
          <c:y val="6.9491525423729023E-2"/>
          <c:w val="0.33819251929138233"/>
          <c:h val="0.16539336687759595"/>
        </c:manualLayout>
      </c:layout>
      <c:overlay val="0"/>
      <c:spPr>
        <a:noFill/>
        <a:ln w="19296">
          <a:noFill/>
        </a:ln>
      </c:spPr>
      <c:txPr>
        <a:bodyPr/>
        <a:lstStyle/>
        <a:p>
          <a:pPr>
            <a:defRPr sz="125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47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984447649824191E-2"/>
          <c:y val="4.9960875984251973E-2"/>
          <c:w val="0.87262662056610663"/>
          <c:h val="0.827961341756784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Transarterial chemoembolisation or ablation pre-transplant : no tumour explant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1985-1996</c:v>
                </c:pt>
                <c:pt idx="1">
                  <c:v>1997-2008</c:v>
                </c:pt>
                <c:pt idx="2">
                  <c:v>2009-2019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1">
                  <c:v>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D4-4166-ABE4-86B8E7EAF81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Known pre-transplant: confirmed at explant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1985-1996</c:v>
                </c:pt>
                <c:pt idx="1">
                  <c:v>1997-2008</c:v>
                </c:pt>
                <c:pt idx="2">
                  <c:v>2009-2019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42</c:v>
                </c:pt>
                <c:pt idx="1">
                  <c:v>352</c:v>
                </c:pt>
                <c:pt idx="2">
                  <c:v>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D4-4166-ABE4-86B8E7EAF81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Suspected pre-transplant: no tumour in explant</c:v>
                </c:pt>
              </c:strCache>
            </c:strRef>
          </c:tx>
          <c:spPr>
            <a:solidFill>
              <a:srgbClr val="D9479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1985-1996</c:v>
                </c:pt>
                <c:pt idx="1">
                  <c:v>1997-2008</c:v>
                </c:pt>
                <c:pt idx="2">
                  <c:v>2009-2019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1">
                  <c:v>5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D4-4166-ABE4-86B8E7EAF81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Unknown pre-transplant: found in explant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Sheet1!$B$1:$D$1</c:f>
              <c:strCache>
                <c:ptCount val="3"/>
                <c:pt idx="0">
                  <c:v>1985-1996</c:v>
                </c:pt>
                <c:pt idx="1">
                  <c:v>1997-2008</c:v>
                </c:pt>
                <c:pt idx="2">
                  <c:v>2009-2019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29</c:v>
                </c:pt>
                <c:pt idx="1">
                  <c:v>77</c:v>
                </c:pt>
                <c:pt idx="2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D4-4166-ABE4-86B8E7EAF81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2218496"/>
        <c:axId val="92220032"/>
      </c:barChart>
      <c:catAx>
        <c:axId val="92218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Era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2220032"/>
        <c:crosses val="autoZero"/>
        <c:auto val="1"/>
        <c:lblAlgn val="ctr"/>
        <c:lblOffset val="100"/>
        <c:noMultiLvlLbl val="0"/>
      </c:catAx>
      <c:valAx>
        <c:axId val="92220032"/>
        <c:scaling>
          <c:orientation val="minMax"/>
          <c:max val="100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Number of cancers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2218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063492874249564"/>
          <c:y val="6.7760273121507425E-2"/>
          <c:w val="0.4871990248119949"/>
          <c:h val="0.26750162733350563"/>
        </c:manualLayout>
      </c:layout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6425618202407"/>
          <c:y val="0.10476035355566626"/>
          <c:w val="0.7584853448502884"/>
          <c:h val="0.78121089812194189"/>
        </c:manualLayout>
      </c:layout>
      <c:ofPieChart>
        <c:ofPieType val="bar"/>
        <c:varyColors val="1"/>
        <c:ser>
          <c:idx val="0"/>
          <c:order val="0"/>
          <c:spPr>
            <a:ln w="13349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FF00FF"/>
              </a:solid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BF2F-40DD-98E2-0AEE5028F3B7}"/>
              </c:ext>
            </c:extLst>
          </c:dPt>
          <c:dPt>
            <c:idx val="1"/>
            <c:bubble3D val="0"/>
            <c:spPr>
              <a:solidFill>
                <a:schemeClr val="hlink"/>
              </a:solid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BF2F-40DD-98E2-0AEE5028F3B7}"/>
              </c:ext>
            </c:extLst>
          </c:dPt>
          <c:dPt>
            <c:idx val="2"/>
            <c:bubble3D val="0"/>
            <c:spPr>
              <a:solidFill>
                <a:schemeClr val="folHlink"/>
              </a:solid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BF2F-40DD-98E2-0AEE5028F3B7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BF2F-40DD-98E2-0AEE5028F3B7}"/>
              </c:ext>
            </c:extLst>
          </c:dPt>
          <c:dPt>
            <c:idx val="4"/>
            <c:bubble3D val="0"/>
            <c:spPr>
              <a:solidFill>
                <a:srgbClr val="993300"/>
              </a:solid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BF2F-40DD-98E2-0AEE5028F3B7}"/>
              </c:ext>
            </c:extLst>
          </c:dPt>
          <c:dPt>
            <c:idx val="5"/>
            <c:bubble3D val="0"/>
            <c:spPr>
              <a:solidFill>
                <a:srgbClr val="0066CC"/>
              </a:solid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BF2F-40DD-98E2-0AEE5028F3B7}"/>
              </c:ext>
            </c:extLst>
          </c:dPt>
          <c:dPt>
            <c:idx val="6"/>
            <c:bubble3D val="0"/>
            <c:spPr>
              <a:solidFill>
                <a:srgbClr val="CCCCFF"/>
              </a:solid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BF2F-40DD-98E2-0AEE5028F3B7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BF2F-40DD-98E2-0AEE5028F3B7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BF2F-40DD-98E2-0AEE5028F3B7}"/>
              </c:ext>
            </c:extLst>
          </c:dPt>
          <c:dPt>
            <c:idx val="9"/>
            <c:bubble3D val="0"/>
            <c:spPr>
              <a:pattFill prst="wdDnDiag">
                <a:fgClr>
                  <a:srgbClr val="FFFF00"/>
                </a:fgClr>
                <a:bgClr>
                  <a:srgbClr val="FFFFFF"/>
                </a:bgClr>
              </a:patt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BF2F-40DD-98E2-0AEE5028F3B7}"/>
              </c:ext>
            </c:extLst>
          </c:dPt>
          <c:dPt>
            <c:idx val="10"/>
            <c:bubble3D val="0"/>
            <c:spPr>
              <a:pattFill prst="plaid">
                <a:fgClr>
                  <a:srgbClr val="00FF00"/>
                </a:fgClr>
                <a:bgClr>
                  <a:srgbClr val="FFFFFF"/>
                </a:bgClr>
              </a:patt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BF2F-40DD-98E2-0AEE5028F3B7}"/>
              </c:ext>
            </c:extLst>
          </c:dPt>
          <c:dPt>
            <c:idx val="11"/>
            <c:bubble3D val="0"/>
            <c:spPr>
              <a:pattFill prst="lgConfetti">
                <a:fgClr>
                  <a:srgbClr val="00FFFF"/>
                </a:fgClr>
                <a:bgClr>
                  <a:srgbClr val="FFFFFF"/>
                </a:bgClr>
              </a:patt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BF2F-40DD-98E2-0AEE5028F3B7}"/>
              </c:ext>
            </c:extLst>
          </c:dPt>
          <c:dPt>
            <c:idx val="12"/>
            <c:bubble3D val="0"/>
            <c:spPr>
              <a:solidFill>
                <a:srgbClr val="FF6600"/>
              </a:solid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9-BF2F-40DD-98E2-0AEE5028F3B7}"/>
              </c:ext>
            </c:extLst>
          </c:dPt>
          <c:dLbls>
            <c:dLbl>
              <c:idx val="0"/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2F-40DD-98E2-0AEE5028F3B7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Alimentary</a:t>
                    </a:r>
                    <a:r>
                      <a:rPr lang="en-US" baseline="0" dirty="0"/>
                      <a:t>
</a:t>
                    </a:r>
                    <a:fld id="{3BDF6BD2-A27B-4314-8EBF-7652D2D61CF4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BF2F-40DD-98E2-0AEE5028F3B7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/>
                      <a:t>Alimentary 33%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A-BF2F-40DD-98E2-0AEE5028F3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Sheet1!$A$2:$A$13</c:f>
              <c:strCache>
                <c:ptCount val="12"/>
                <c:pt idx="0">
                  <c:v>Breast</c:v>
                </c:pt>
                <c:pt idx="1">
                  <c:v>Central nervous system</c:v>
                </c:pt>
                <c:pt idx="2">
                  <c:v>Endocrine</c:v>
                </c:pt>
                <c:pt idx="3">
                  <c:v>Genitourinary</c:v>
                </c:pt>
                <c:pt idx="4">
                  <c:v>Kaposi's sarcoma</c:v>
                </c:pt>
                <c:pt idx="5">
                  <c:v>Leukaemia</c:v>
                </c:pt>
                <c:pt idx="6">
                  <c:v>Lymphoma</c:v>
                </c:pt>
                <c:pt idx="7">
                  <c:v>Miscellaneous</c:v>
                </c:pt>
                <c:pt idx="8">
                  <c:v>Respiratory</c:v>
                </c:pt>
                <c:pt idx="9">
                  <c:v>Upper gastrointestinal</c:v>
                </c:pt>
                <c:pt idx="10">
                  <c:v>Lower gastrointestinal</c:v>
                </c:pt>
                <c:pt idx="11">
                  <c:v>Pancreas</c:v>
                </c:pt>
              </c:strCache>
            </c:strRef>
          </c:cat>
          <c:val>
            <c:numRef>
              <c:f>Sheet1!$B$2:$B$13</c:f>
              <c:numCache>
                <c:formatCode>0</c:formatCode>
                <c:ptCount val="12"/>
                <c:pt idx="0">
                  <c:v>32</c:v>
                </c:pt>
                <c:pt idx="1">
                  <c:v>8</c:v>
                </c:pt>
                <c:pt idx="2">
                  <c:v>17</c:v>
                </c:pt>
                <c:pt idx="3">
                  <c:v>84</c:v>
                </c:pt>
                <c:pt idx="4">
                  <c:v>6</c:v>
                </c:pt>
                <c:pt idx="5">
                  <c:v>7</c:v>
                </c:pt>
                <c:pt idx="6">
                  <c:v>126</c:v>
                </c:pt>
                <c:pt idx="7">
                  <c:v>12</c:v>
                </c:pt>
                <c:pt idx="8">
                  <c:v>67</c:v>
                </c:pt>
                <c:pt idx="9" formatCode="General">
                  <c:v>62</c:v>
                </c:pt>
                <c:pt idx="10" formatCode="General">
                  <c:v>107</c:v>
                </c:pt>
                <c:pt idx="11" formatCode="General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BF2F-40DD-98E2-0AEE5028F3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>
          <c:spPr>
            <a:ln w="13349">
              <a:solidFill>
                <a:schemeClr val="tx1"/>
              </a:solidFill>
              <a:prstDash val="solid"/>
            </a:ln>
          </c:spPr>
        </c:serLines>
      </c:ofPieChart>
      <c:spPr>
        <a:noFill/>
        <a:ln w="2669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1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52167031080218E-2"/>
          <c:y val="3.5593220338983052E-2"/>
          <c:w val="0.913332814658815"/>
          <c:h val="0.812464420208343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Alimentary tract</c:v>
                </c:pt>
              </c:strCache>
            </c:strRef>
          </c:tx>
          <c:spPr>
            <a:solidFill>
              <a:srgbClr val="FF9900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3m-&lt;1yr</c:v>
                </c:pt>
                <c:pt idx="2">
                  <c:v>1-&lt;3y</c:v>
                </c:pt>
                <c:pt idx="3">
                  <c:v>3-&lt;5y</c:v>
                </c:pt>
                <c:pt idx="4">
                  <c:v>5-&gt;10y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Sheet1!$B$2:$H$2</c:f>
              <c:numCache>
                <c:formatCode>0</c:formatCode>
                <c:ptCount val="7"/>
                <c:pt idx="0">
                  <c:v>1</c:v>
                </c:pt>
                <c:pt idx="1">
                  <c:v>10</c:v>
                </c:pt>
                <c:pt idx="2">
                  <c:v>30</c:v>
                </c:pt>
                <c:pt idx="3">
                  <c:v>28</c:v>
                </c:pt>
                <c:pt idx="4">
                  <c:v>48</c:v>
                </c:pt>
                <c:pt idx="5">
                  <c:v>33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3F-4B97-A069-38DD41B2083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Breast</c:v>
                </c:pt>
              </c:strCache>
            </c:strRef>
          </c:tx>
          <c:spPr>
            <a:solidFill>
              <a:srgbClr val="FF00FF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3m-&lt;1yr</c:v>
                </c:pt>
                <c:pt idx="2">
                  <c:v>1-&lt;3y</c:v>
                </c:pt>
                <c:pt idx="3">
                  <c:v>3-&lt;5y</c:v>
                </c:pt>
                <c:pt idx="4">
                  <c:v>5-&gt;10y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8</c:v>
                </c:pt>
                <c:pt idx="5">
                  <c:v>6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3F-4B97-A069-38DD41B2083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Central nervous system</c:v>
                </c:pt>
              </c:strCache>
            </c:strRef>
          </c:tx>
          <c:spPr>
            <a:pattFill prst="dkHorz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11086">
              <a:solidFill>
                <a:schemeClr val="tx1"/>
              </a:solidFill>
              <a:prstDash val="solid"/>
            </a:ln>
          </c:spPr>
          <c:invertIfNegative val="1"/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3m-&lt;1yr</c:v>
                </c:pt>
                <c:pt idx="2">
                  <c:v>1-&lt;3y</c:v>
                </c:pt>
                <c:pt idx="3">
                  <c:v>3-&lt;5y</c:v>
                </c:pt>
                <c:pt idx="4">
                  <c:v>5-&gt;10y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2" formatCode="0">
                  <c:v>1</c:v>
                </c:pt>
                <c:pt idx="4" formatCode="0">
                  <c:v>4</c:v>
                </c:pt>
                <c:pt idx="5" formatCode="0">
                  <c:v>2</c:v>
                </c:pt>
                <c:pt idx="6" formatCode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3F-4B97-A069-38DD41B2083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Endocrine</c:v>
                </c:pt>
              </c:strCache>
            </c:strRef>
          </c:tx>
          <c:spPr>
            <a:solidFill>
              <a:schemeClr val="folHlink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3m-&lt;1yr</c:v>
                </c:pt>
                <c:pt idx="2">
                  <c:v>1-&lt;3y</c:v>
                </c:pt>
                <c:pt idx="3">
                  <c:v>3-&lt;5y</c:v>
                </c:pt>
                <c:pt idx="4">
                  <c:v>5-&gt;10y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Sheet1!$B$5:$H$5</c:f>
              <c:numCache>
                <c:formatCode>0</c:formatCode>
                <c:ptCount val="7"/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1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3F-4B97-A069-38DD41B20836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Genitourinary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3m-&lt;1yr</c:v>
                </c:pt>
                <c:pt idx="2">
                  <c:v>1-&lt;3y</c:v>
                </c:pt>
                <c:pt idx="3">
                  <c:v>3-&lt;5y</c:v>
                </c:pt>
                <c:pt idx="4">
                  <c:v>5-&gt;10y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Sheet1!$B$6:$H$6</c:f>
              <c:numCache>
                <c:formatCode>0</c:formatCode>
                <c:ptCount val="7"/>
                <c:pt idx="0">
                  <c:v>3</c:v>
                </c:pt>
                <c:pt idx="1">
                  <c:v>5</c:v>
                </c:pt>
                <c:pt idx="2">
                  <c:v>12</c:v>
                </c:pt>
                <c:pt idx="3">
                  <c:v>6</c:v>
                </c:pt>
                <c:pt idx="4">
                  <c:v>21</c:v>
                </c:pt>
                <c:pt idx="5">
                  <c:v>11</c:v>
                </c:pt>
                <c:pt idx="6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3F-4B97-A069-38DD41B20836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Kaposi's sarcoma</c:v>
                </c:pt>
              </c:strCache>
            </c:strRef>
          </c:tx>
          <c:spPr>
            <a:solidFill>
              <a:srgbClr val="993300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3m-&lt;1yr</c:v>
                </c:pt>
                <c:pt idx="2">
                  <c:v>1-&lt;3y</c:v>
                </c:pt>
                <c:pt idx="3">
                  <c:v>3-&lt;5y</c:v>
                </c:pt>
                <c:pt idx="4">
                  <c:v>5-&gt;10y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Sheet1!$B$7:$H$7</c:f>
              <c:numCache>
                <c:formatCode>0</c:formatCode>
                <c:ptCount val="7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3F-4B97-A069-38DD41B20836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Leukaemia</c:v>
                </c:pt>
              </c:strCache>
            </c:strRef>
          </c:tx>
          <c:spPr>
            <a:solidFill>
              <a:srgbClr val="0066CC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3m-&lt;1yr</c:v>
                </c:pt>
                <c:pt idx="2">
                  <c:v>1-&lt;3y</c:v>
                </c:pt>
                <c:pt idx="3">
                  <c:v>3-&lt;5y</c:v>
                </c:pt>
                <c:pt idx="4">
                  <c:v>5-&gt;10y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Sheet1!$B$8:$H$8</c:f>
              <c:numCache>
                <c:formatCode>General</c:formatCode>
                <c:ptCount val="7"/>
                <c:pt idx="2" formatCode="0">
                  <c:v>4</c:v>
                </c:pt>
                <c:pt idx="3" formatCode="0">
                  <c:v>1</c:v>
                </c:pt>
                <c:pt idx="4" formatCode="0">
                  <c:v>1</c:v>
                </c:pt>
                <c:pt idx="5" formatCode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3F-4B97-A069-38DD41B20836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Lymphoma</c:v>
                </c:pt>
              </c:strCache>
            </c:strRef>
          </c:tx>
          <c:spPr>
            <a:solidFill>
              <a:srgbClr val="CCCCFF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3m-&lt;1yr</c:v>
                </c:pt>
                <c:pt idx="2">
                  <c:v>1-&lt;3y</c:v>
                </c:pt>
                <c:pt idx="3">
                  <c:v>3-&lt;5y</c:v>
                </c:pt>
                <c:pt idx="4">
                  <c:v>5-&gt;10y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Sheet1!$B$9:$H$9</c:f>
              <c:numCache>
                <c:formatCode>0</c:formatCode>
                <c:ptCount val="7"/>
                <c:pt idx="0">
                  <c:v>6</c:v>
                </c:pt>
                <c:pt idx="1">
                  <c:v>19</c:v>
                </c:pt>
                <c:pt idx="2">
                  <c:v>20</c:v>
                </c:pt>
                <c:pt idx="3">
                  <c:v>17</c:v>
                </c:pt>
                <c:pt idx="4">
                  <c:v>33</c:v>
                </c:pt>
                <c:pt idx="5">
                  <c:v>19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53F-4B97-A069-38DD41B20836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Miscellaneous</c:v>
                </c:pt>
              </c:strCache>
            </c:strRef>
          </c:tx>
          <c:spPr>
            <a:solidFill>
              <a:srgbClr val="FF0000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3m-&lt;1yr</c:v>
                </c:pt>
                <c:pt idx="2">
                  <c:v>1-&lt;3y</c:v>
                </c:pt>
                <c:pt idx="3">
                  <c:v>3-&lt;5y</c:v>
                </c:pt>
                <c:pt idx="4">
                  <c:v>5-&gt;10y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Sheet1!$B$10:$H$10</c:f>
              <c:numCache>
                <c:formatCode>General</c:formatCode>
                <c:ptCount val="7"/>
                <c:pt idx="3" formatCode="0">
                  <c:v>2</c:v>
                </c:pt>
                <c:pt idx="4" formatCode="0">
                  <c:v>3</c:v>
                </c:pt>
                <c:pt idx="5" formatCode="0">
                  <c:v>4</c:v>
                </c:pt>
                <c:pt idx="6" formatCode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53F-4B97-A069-38DD41B20836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Respiratory</c:v>
                </c:pt>
              </c:strCache>
            </c:strRef>
          </c:tx>
          <c:spPr>
            <a:solidFill>
              <a:srgbClr val="FFFF00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3m-&lt;1yr</c:v>
                </c:pt>
                <c:pt idx="2">
                  <c:v>1-&lt;3y</c:v>
                </c:pt>
                <c:pt idx="3">
                  <c:v>3-&lt;5y</c:v>
                </c:pt>
                <c:pt idx="4">
                  <c:v>5-&gt;10y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Sheet1!$B$11:$H$11</c:f>
              <c:numCache>
                <c:formatCode>0</c:formatCode>
                <c:ptCount val="7"/>
                <c:pt idx="1">
                  <c:v>1</c:v>
                </c:pt>
                <c:pt idx="2">
                  <c:v>10</c:v>
                </c:pt>
                <c:pt idx="3">
                  <c:v>11</c:v>
                </c:pt>
                <c:pt idx="4">
                  <c:v>17</c:v>
                </c:pt>
                <c:pt idx="5">
                  <c:v>19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53F-4B97-A069-38DD41B208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overlap val="7"/>
        <c:axId val="150497152"/>
        <c:axId val="150498688"/>
      </c:barChart>
      <c:catAx>
        <c:axId val="150497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Time to diagnosis</a:t>
                </a:r>
              </a:p>
            </c:rich>
          </c:tx>
          <c:layout>
            <c:manualLayout>
              <c:xMode val="edge"/>
              <c:yMode val="edge"/>
              <c:x val="0.46122791720881567"/>
              <c:y val="0.9195359710470976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7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7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498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0498688"/>
        <c:scaling>
          <c:orientation val="minMax"/>
        </c:scaling>
        <c:delete val="0"/>
        <c:axPos val="l"/>
        <c:majorGridlines>
          <c:spPr>
            <a:ln w="11086">
              <a:noFill/>
              <a:prstDash val="lgDash"/>
            </a:ln>
          </c:spPr>
        </c:majorGridlines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Number of cancers</a:t>
                </a:r>
              </a:p>
            </c:rich>
          </c:tx>
          <c:layout>
            <c:manualLayout>
              <c:xMode val="edge"/>
              <c:yMode val="edge"/>
              <c:x val="1.5133992407678171E-2"/>
              <c:y val="0.28747141389934955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spPr>
          <a:ln w="27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7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497152"/>
        <c:crosses val="autoZero"/>
        <c:crossBetween val="between"/>
      </c:valAx>
      <c:spPr>
        <a:noFill/>
        <a:ln w="11086">
          <a:noFill/>
          <a:prstDash val="solid"/>
        </a:ln>
      </c:spPr>
    </c:plotArea>
    <c:legend>
      <c:legendPos val="l"/>
      <c:layout>
        <c:manualLayout>
          <c:xMode val="edge"/>
          <c:yMode val="edge"/>
          <c:x val="0.10357751277683135"/>
          <c:y val="2.2379811219249763E-4"/>
          <c:w val="0.27955207984010516"/>
          <c:h val="0.61942818017313062"/>
        </c:manualLayout>
      </c:layout>
      <c:overlay val="0"/>
      <c:spPr>
        <a:noFill/>
        <a:ln w="22172">
          <a:noFill/>
        </a:ln>
      </c:spPr>
      <c:txPr>
        <a:bodyPr/>
        <a:lstStyle/>
        <a:p>
          <a:pPr>
            <a:defRPr sz="16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8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51390360702356"/>
          <c:y val="3.5593220338983052E-2"/>
          <c:w val="0.86648609639297658"/>
          <c:h val="0.798672803106462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Adult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 Black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&lt;1y</c:v>
                </c:pt>
                <c:pt idx="1">
                  <c:v>1-&lt;3y</c:v>
                </c:pt>
                <c:pt idx="2">
                  <c:v>3-&lt;5y</c:v>
                </c:pt>
                <c:pt idx="3">
                  <c:v>5-&lt;10y</c:v>
                </c:pt>
                <c:pt idx="4">
                  <c:v>&gt;=10y</c:v>
                </c:pt>
              </c:strCache>
            </c:strRef>
          </c:cat>
          <c:val>
            <c:numRef>
              <c:f>Sheet1!$B$2:$F$2</c:f>
              <c:numCache>
                <c:formatCode>0</c:formatCode>
                <c:ptCount val="5"/>
                <c:pt idx="0">
                  <c:v>46</c:v>
                </c:pt>
                <c:pt idx="1">
                  <c:v>81</c:v>
                </c:pt>
                <c:pt idx="2">
                  <c:v>70</c:v>
                </c:pt>
                <c:pt idx="3">
                  <c:v>133</c:v>
                </c:pt>
                <c:pt idx="4">
                  <c:v>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6B-43D7-B64D-C2737D3232D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Child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 Black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&lt;1y</c:v>
                </c:pt>
                <c:pt idx="1">
                  <c:v>1-&lt;3y</c:v>
                </c:pt>
                <c:pt idx="2">
                  <c:v>3-&lt;5y</c:v>
                </c:pt>
                <c:pt idx="3">
                  <c:v>5-&lt;10y</c:v>
                </c:pt>
                <c:pt idx="4">
                  <c:v>&gt;=10y</c:v>
                </c:pt>
              </c:strCache>
            </c:strRef>
          </c:cat>
          <c:val>
            <c:numRef>
              <c:f>Sheet1!$B$3:$F$3</c:f>
              <c:numCache>
                <c:formatCode>0</c:formatCode>
                <c:ptCount val="5"/>
                <c:pt idx="0">
                  <c:v>5</c:v>
                </c:pt>
                <c:pt idx="1">
                  <c:v>6</c:v>
                </c:pt>
                <c:pt idx="2">
                  <c:v>3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6B-43D7-B64D-C2737D3232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axId val="150497152"/>
        <c:axId val="150498688"/>
      </c:barChart>
      <c:catAx>
        <c:axId val="1504971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 Black"/>
                    <a:cs typeface="Arial" panose="020B0604020202020204" pitchFamily="34" charset="0"/>
                  </a:defRPr>
                </a:pPr>
                <a:r>
                  <a:rPr lang="en-AU" dirty="0"/>
                  <a:t>Time to diagnosis</a:t>
                </a:r>
              </a:p>
            </c:rich>
          </c:tx>
          <c:layout>
            <c:manualLayout>
              <c:xMode val="edge"/>
              <c:yMode val="edge"/>
              <c:x val="0.4803446860454198"/>
              <c:y val="0.931934236842575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 Black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2772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Arial Black"/>
                <a:cs typeface="Arial" panose="020B0604020202020204" pitchFamily="34" charset="0"/>
              </a:defRPr>
            </a:pPr>
            <a:endParaRPr lang="en-US"/>
          </a:p>
        </c:txPr>
        <c:crossAx val="150498688"/>
        <c:crosses val="autoZero"/>
        <c:auto val="1"/>
        <c:lblAlgn val="ctr"/>
        <c:lblOffset val="100"/>
        <c:noMultiLvlLbl val="0"/>
      </c:catAx>
      <c:valAx>
        <c:axId val="150498688"/>
        <c:scaling>
          <c:orientation val="minMax"/>
        </c:scaling>
        <c:delete val="0"/>
        <c:axPos val="l"/>
        <c:majorGridlines>
          <c:spPr>
            <a:ln w="11086" cap="flat" cmpd="sng" algn="ctr">
              <a:noFill/>
              <a:prstDash val="lg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 Black"/>
                    <a:cs typeface="Arial" panose="020B0604020202020204" pitchFamily="34" charset="0"/>
                  </a:defRPr>
                </a:pPr>
                <a:r>
                  <a:rPr lang="en-AU" dirty="0"/>
                  <a:t>Number of cancers</a:t>
                </a:r>
              </a:p>
            </c:rich>
          </c:tx>
          <c:layout>
            <c:manualLayout>
              <c:xMode val="edge"/>
              <c:yMode val="edge"/>
              <c:x val="3.080068143100511E-2"/>
              <c:y val="0.271570792781337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 Black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 w="2772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Arial Black"/>
                <a:cs typeface="Arial" panose="020B0604020202020204" pitchFamily="34" charset="0"/>
              </a:defRPr>
            </a:pPr>
            <a:endParaRPr lang="en-US"/>
          </a:p>
        </c:txPr>
        <c:crossAx val="150497152"/>
        <c:crosses val="autoZero"/>
        <c:crossBetween val="between"/>
        <c:majorUnit val="25"/>
      </c:valAx>
      <c:spPr>
        <a:noFill/>
        <a:ln w="11086">
          <a:noFill/>
          <a:prstDash val="solid"/>
        </a:ln>
        <a:effectLst/>
      </c:spPr>
    </c:plotArea>
    <c:legend>
      <c:legendPos val="t"/>
      <c:layout>
        <c:manualLayout>
          <c:xMode val="edge"/>
          <c:yMode val="edge"/>
          <c:x val="0.11828129149955066"/>
          <c:y val="6.2111801242236024E-2"/>
          <c:w val="0.12561788890528378"/>
          <c:h val="0.17014564483787353"/>
        </c:manualLayout>
      </c:layout>
      <c:overlay val="1"/>
      <c:spPr>
        <a:noFill/>
        <a:ln w="22172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Arial Black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600" b="0" i="0" u="none" strike="noStrike" baseline="0">
          <a:solidFill>
            <a:schemeClr val="tx1"/>
          </a:solidFill>
          <a:latin typeface="Arial" panose="020B0604020202020204" pitchFamily="34" charset="0"/>
          <a:ea typeface="Arial Black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39722785512073"/>
          <c:y val="1.8644128541180697E-2"/>
          <c:w val="0.5917465364629888"/>
          <c:h val="0.82373100036385993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Alimentary Tract         </c:v>
                </c:pt>
              </c:strCache>
            </c:strRef>
          </c:tx>
          <c:spPr>
            <a:solidFill>
              <a:srgbClr val="FF6600"/>
            </a:solidFill>
            <a:ln w="1024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Biliary Atresia</c:v>
                </c:pt>
                <c:pt idx="1">
                  <c:v>Cryptogenic</c:v>
                </c:pt>
                <c:pt idx="2">
                  <c:v>Autoimmune</c:v>
                </c:pt>
                <c:pt idx="3">
                  <c:v>Metabolic</c:v>
                </c:pt>
                <c:pt idx="4">
                  <c:v>Primary biliary cirrhosis</c:v>
                </c:pt>
                <c:pt idx="5">
                  <c:v>Other</c:v>
                </c:pt>
                <c:pt idx="6">
                  <c:v>Hepatitis B</c:v>
                </c:pt>
                <c:pt idx="7">
                  <c:v>Primary sclerosing cholangitis</c:v>
                </c:pt>
                <c:pt idx="8">
                  <c:v>Alcohol</c:v>
                </c:pt>
                <c:pt idx="9">
                  <c:v>Hepatitis C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</c:v>
                </c:pt>
                <c:pt idx="1">
                  <c:v>7</c:v>
                </c:pt>
                <c:pt idx="2">
                  <c:v>8</c:v>
                </c:pt>
                <c:pt idx="3">
                  <c:v>5</c:v>
                </c:pt>
                <c:pt idx="4">
                  <c:v>9</c:v>
                </c:pt>
                <c:pt idx="5">
                  <c:v>5</c:v>
                </c:pt>
                <c:pt idx="6">
                  <c:v>16</c:v>
                </c:pt>
                <c:pt idx="7">
                  <c:v>44</c:v>
                </c:pt>
                <c:pt idx="8">
                  <c:v>44</c:v>
                </c:pt>
                <c:pt idx="9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AB-40FE-B318-FB0BA7A7CEC9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Breast                   </c:v>
                </c:pt>
              </c:strCache>
            </c:strRef>
          </c:tx>
          <c:spPr>
            <a:solidFill>
              <a:srgbClr val="FF00FF"/>
            </a:solidFill>
            <a:ln w="1024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Biliary Atresia</c:v>
                </c:pt>
                <c:pt idx="1">
                  <c:v>Cryptogenic</c:v>
                </c:pt>
                <c:pt idx="2">
                  <c:v>Autoimmune</c:v>
                </c:pt>
                <c:pt idx="3">
                  <c:v>Metabolic</c:v>
                </c:pt>
                <c:pt idx="4">
                  <c:v>Primary biliary cirrhosis</c:v>
                </c:pt>
                <c:pt idx="5">
                  <c:v>Other</c:v>
                </c:pt>
                <c:pt idx="6">
                  <c:v>Hepatitis B</c:v>
                </c:pt>
                <c:pt idx="7">
                  <c:v>Primary sclerosing cholangitis</c:v>
                </c:pt>
                <c:pt idx="8">
                  <c:v>Alcohol</c:v>
                </c:pt>
                <c:pt idx="9">
                  <c:v>Hepatitis C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2">
                  <c:v>5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AB-40FE-B318-FB0BA7A7CEC9}"/>
            </c:ext>
          </c:extLst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Central nervous system</c:v>
                </c:pt>
              </c:strCache>
            </c:strRef>
          </c:tx>
          <c:spPr>
            <a:solidFill>
              <a:schemeClr val="hlink"/>
            </a:solidFill>
            <a:ln w="1024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Biliary Atresia</c:v>
                </c:pt>
                <c:pt idx="1">
                  <c:v>Cryptogenic</c:v>
                </c:pt>
                <c:pt idx="2">
                  <c:v>Autoimmune</c:v>
                </c:pt>
                <c:pt idx="3">
                  <c:v>Metabolic</c:v>
                </c:pt>
                <c:pt idx="4">
                  <c:v>Primary biliary cirrhosis</c:v>
                </c:pt>
                <c:pt idx="5">
                  <c:v>Other</c:v>
                </c:pt>
                <c:pt idx="6">
                  <c:v>Hepatitis B</c:v>
                </c:pt>
                <c:pt idx="7">
                  <c:v>Primary sclerosing cholangitis</c:v>
                </c:pt>
                <c:pt idx="8">
                  <c:v>Alcohol</c:v>
                </c:pt>
                <c:pt idx="9">
                  <c:v>Hepatitis C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2">
                  <c:v>1</c:v>
                </c:pt>
                <c:pt idx="3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AB-40FE-B318-FB0BA7A7CEC9}"/>
            </c:ext>
          </c:extLst>
        </c:ser>
        <c:ser>
          <c:idx val="5"/>
          <c:order val="3"/>
          <c:tx>
            <c:strRef>
              <c:f>Sheet1!$E$1</c:f>
              <c:strCache>
                <c:ptCount val="1"/>
                <c:pt idx="0">
                  <c:v>Endocrine                </c:v>
                </c:pt>
              </c:strCache>
            </c:strRef>
          </c:tx>
          <c:spPr>
            <a:solidFill>
              <a:schemeClr val="folHlink"/>
            </a:solidFill>
            <a:ln w="1024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Biliary Atresia</c:v>
                </c:pt>
                <c:pt idx="1">
                  <c:v>Cryptogenic</c:v>
                </c:pt>
                <c:pt idx="2">
                  <c:v>Autoimmune</c:v>
                </c:pt>
                <c:pt idx="3">
                  <c:v>Metabolic</c:v>
                </c:pt>
                <c:pt idx="4">
                  <c:v>Primary biliary cirrhosis</c:v>
                </c:pt>
                <c:pt idx="5">
                  <c:v>Other</c:v>
                </c:pt>
                <c:pt idx="6">
                  <c:v>Hepatitis B</c:v>
                </c:pt>
                <c:pt idx="7">
                  <c:v>Primary sclerosing cholangitis</c:v>
                </c:pt>
                <c:pt idx="8">
                  <c:v>Alcohol</c:v>
                </c:pt>
                <c:pt idx="9">
                  <c:v>Hepatitis C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AB-40FE-B318-FB0BA7A7CEC9}"/>
            </c:ext>
          </c:extLst>
        </c:ser>
        <c:ser>
          <c:idx val="6"/>
          <c:order val="4"/>
          <c:tx>
            <c:strRef>
              <c:f>Sheet1!$F$1</c:f>
              <c:strCache>
                <c:ptCount val="1"/>
                <c:pt idx="0">
                  <c:v>Genitourinary            </c:v>
                </c:pt>
              </c:strCache>
            </c:strRef>
          </c:tx>
          <c:spPr>
            <a:solidFill>
              <a:srgbClr val="92D050"/>
            </a:solidFill>
            <a:ln w="1024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Biliary Atresia</c:v>
                </c:pt>
                <c:pt idx="1">
                  <c:v>Cryptogenic</c:v>
                </c:pt>
                <c:pt idx="2">
                  <c:v>Autoimmune</c:v>
                </c:pt>
                <c:pt idx="3">
                  <c:v>Metabolic</c:v>
                </c:pt>
                <c:pt idx="4">
                  <c:v>Primary biliary cirrhosis</c:v>
                </c:pt>
                <c:pt idx="5">
                  <c:v>Other</c:v>
                </c:pt>
                <c:pt idx="6">
                  <c:v>Hepatitis B</c:v>
                </c:pt>
                <c:pt idx="7">
                  <c:v>Primary sclerosing cholangitis</c:v>
                </c:pt>
                <c:pt idx="8">
                  <c:v>Alcohol</c:v>
                </c:pt>
                <c:pt idx="9">
                  <c:v>Hepatitis C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1">
                  <c:v>5</c:v>
                </c:pt>
                <c:pt idx="2">
                  <c:v>4</c:v>
                </c:pt>
                <c:pt idx="3">
                  <c:v>8</c:v>
                </c:pt>
                <c:pt idx="4">
                  <c:v>7</c:v>
                </c:pt>
                <c:pt idx="5">
                  <c:v>8</c:v>
                </c:pt>
                <c:pt idx="6">
                  <c:v>8</c:v>
                </c:pt>
                <c:pt idx="7">
                  <c:v>13</c:v>
                </c:pt>
                <c:pt idx="8">
                  <c:v>17</c:v>
                </c:pt>
                <c:pt idx="9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AB-40FE-B318-FB0BA7A7CEC9}"/>
            </c:ext>
          </c:extLst>
        </c:ser>
        <c:ser>
          <c:idx val="7"/>
          <c:order val="5"/>
          <c:tx>
            <c:strRef>
              <c:f>Sheet1!$G$1</c:f>
              <c:strCache>
                <c:ptCount val="1"/>
                <c:pt idx="0">
                  <c:v>Kaposi's sarcoma         </c:v>
                </c:pt>
              </c:strCache>
            </c:strRef>
          </c:tx>
          <c:spPr>
            <a:solidFill>
              <a:srgbClr val="993300"/>
            </a:solidFill>
            <a:ln w="1024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Biliary Atresia</c:v>
                </c:pt>
                <c:pt idx="1">
                  <c:v>Cryptogenic</c:v>
                </c:pt>
                <c:pt idx="2">
                  <c:v>Autoimmune</c:v>
                </c:pt>
                <c:pt idx="3">
                  <c:v>Metabolic</c:v>
                </c:pt>
                <c:pt idx="4">
                  <c:v>Primary biliary cirrhosis</c:v>
                </c:pt>
                <c:pt idx="5">
                  <c:v>Other</c:v>
                </c:pt>
                <c:pt idx="6">
                  <c:v>Hepatitis B</c:v>
                </c:pt>
                <c:pt idx="7">
                  <c:v>Primary sclerosing cholangitis</c:v>
                </c:pt>
                <c:pt idx="8">
                  <c:v>Alcohol</c:v>
                </c:pt>
                <c:pt idx="9">
                  <c:v>Hepatitis C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10"/>
                <c:pt idx="1">
                  <c:v>1</c:v>
                </c:pt>
                <c:pt idx="3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EAB-40FE-B318-FB0BA7A7CEC9}"/>
            </c:ext>
          </c:extLst>
        </c:ser>
        <c:ser>
          <c:idx val="8"/>
          <c:order val="6"/>
          <c:tx>
            <c:strRef>
              <c:f>Sheet1!$H$1</c:f>
              <c:strCache>
                <c:ptCount val="1"/>
                <c:pt idx="0">
                  <c:v>Leukaemia                </c:v>
                </c:pt>
              </c:strCache>
            </c:strRef>
          </c:tx>
          <c:spPr>
            <a:solidFill>
              <a:srgbClr val="0066CC"/>
            </a:solidFill>
            <a:ln w="1024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Biliary Atresia</c:v>
                </c:pt>
                <c:pt idx="1">
                  <c:v>Cryptogenic</c:v>
                </c:pt>
                <c:pt idx="2">
                  <c:v>Autoimmune</c:v>
                </c:pt>
                <c:pt idx="3">
                  <c:v>Metabolic</c:v>
                </c:pt>
                <c:pt idx="4">
                  <c:v>Primary biliary cirrhosis</c:v>
                </c:pt>
                <c:pt idx="5">
                  <c:v>Other</c:v>
                </c:pt>
                <c:pt idx="6">
                  <c:v>Hepatitis B</c:v>
                </c:pt>
                <c:pt idx="7">
                  <c:v>Primary sclerosing cholangitis</c:v>
                </c:pt>
                <c:pt idx="8">
                  <c:v>Alcohol</c:v>
                </c:pt>
                <c:pt idx="9">
                  <c:v>Hepatitis C</c:v>
                </c:pt>
              </c:strCache>
            </c:strRef>
          </c:cat>
          <c:val>
            <c:numRef>
              <c:f>Sheet1!$H$2:$H$11</c:f>
              <c:numCache>
                <c:formatCode>General</c:formatCode>
                <c:ptCount val="10"/>
                <c:pt idx="0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AB-40FE-B318-FB0BA7A7CEC9}"/>
            </c:ext>
          </c:extLst>
        </c:ser>
        <c:ser>
          <c:idx val="9"/>
          <c:order val="7"/>
          <c:tx>
            <c:strRef>
              <c:f>Sheet1!$I$1</c:f>
              <c:strCache>
                <c:ptCount val="1"/>
                <c:pt idx="0">
                  <c:v>Lymphoma                 </c:v>
                </c:pt>
              </c:strCache>
            </c:strRef>
          </c:tx>
          <c:spPr>
            <a:solidFill>
              <a:srgbClr val="CCCCFF"/>
            </a:solidFill>
            <a:ln w="1024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Biliary Atresia</c:v>
                </c:pt>
                <c:pt idx="1">
                  <c:v>Cryptogenic</c:v>
                </c:pt>
                <c:pt idx="2">
                  <c:v>Autoimmune</c:v>
                </c:pt>
                <c:pt idx="3">
                  <c:v>Metabolic</c:v>
                </c:pt>
                <c:pt idx="4">
                  <c:v>Primary biliary cirrhosis</c:v>
                </c:pt>
                <c:pt idx="5">
                  <c:v>Other</c:v>
                </c:pt>
                <c:pt idx="6">
                  <c:v>Hepatitis B</c:v>
                </c:pt>
                <c:pt idx="7">
                  <c:v>Primary sclerosing cholangitis</c:v>
                </c:pt>
                <c:pt idx="8">
                  <c:v>Alcohol</c:v>
                </c:pt>
                <c:pt idx="9">
                  <c:v>Hepatitis C</c:v>
                </c:pt>
              </c:strCache>
            </c:strRef>
          </c:cat>
          <c:val>
            <c:numRef>
              <c:f>Sheet1!$I$2:$I$11</c:f>
              <c:numCache>
                <c:formatCode>General</c:formatCode>
                <c:ptCount val="10"/>
                <c:pt idx="0">
                  <c:v>15</c:v>
                </c:pt>
                <c:pt idx="1">
                  <c:v>6</c:v>
                </c:pt>
                <c:pt idx="2">
                  <c:v>8</c:v>
                </c:pt>
                <c:pt idx="3">
                  <c:v>7</c:v>
                </c:pt>
                <c:pt idx="4">
                  <c:v>9</c:v>
                </c:pt>
                <c:pt idx="5">
                  <c:v>18</c:v>
                </c:pt>
                <c:pt idx="6">
                  <c:v>3</c:v>
                </c:pt>
                <c:pt idx="7">
                  <c:v>25</c:v>
                </c:pt>
                <c:pt idx="8">
                  <c:v>13</c:v>
                </c:pt>
                <c:pt idx="9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EAB-40FE-B318-FB0BA7A7CEC9}"/>
            </c:ext>
          </c:extLst>
        </c:ser>
        <c:ser>
          <c:idx val="10"/>
          <c:order val="8"/>
          <c:tx>
            <c:strRef>
              <c:f>Sheet1!$J$1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FF0000"/>
            </a:solidFill>
            <a:ln w="1024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Biliary Atresia</c:v>
                </c:pt>
                <c:pt idx="1">
                  <c:v>Cryptogenic</c:v>
                </c:pt>
                <c:pt idx="2">
                  <c:v>Autoimmune</c:v>
                </c:pt>
                <c:pt idx="3">
                  <c:v>Metabolic</c:v>
                </c:pt>
                <c:pt idx="4">
                  <c:v>Primary biliary cirrhosis</c:v>
                </c:pt>
                <c:pt idx="5">
                  <c:v>Other</c:v>
                </c:pt>
                <c:pt idx="6">
                  <c:v>Hepatitis B</c:v>
                </c:pt>
                <c:pt idx="7">
                  <c:v>Primary sclerosing cholangitis</c:v>
                </c:pt>
                <c:pt idx="8">
                  <c:v>Alcohol</c:v>
                </c:pt>
                <c:pt idx="9">
                  <c:v>Hepatitis C</c:v>
                </c:pt>
              </c:strCache>
            </c:strRef>
          </c:cat>
          <c:val>
            <c:numRef>
              <c:f>Sheet1!$J$2:$J$11</c:f>
              <c:numCache>
                <c:formatCode>General</c:formatCode>
                <c:ptCount val="10"/>
                <c:pt idx="2">
                  <c:v>1</c:v>
                </c:pt>
                <c:pt idx="3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AB-40FE-B318-FB0BA7A7CEC9}"/>
            </c:ext>
          </c:extLst>
        </c:ser>
        <c:ser>
          <c:idx val="11"/>
          <c:order val="9"/>
          <c:tx>
            <c:strRef>
              <c:f>Sheet1!$K$1</c:f>
              <c:strCache>
                <c:ptCount val="1"/>
                <c:pt idx="0">
                  <c:v>Respiratory              </c:v>
                </c:pt>
              </c:strCache>
            </c:strRef>
          </c:tx>
          <c:spPr>
            <a:solidFill>
              <a:srgbClr val="FFFF00"/>
            </a:solidFill>
            <a:ln w="1024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Biliary Atresia</c:v>
                </c:pt>
                <c:pt idx="1">
                  <c:v>Cryptogenic</c:v>
                </c:pt>
                <c:pt idx="2">
                  <c:v>Autoimmune</c:v>
                </c:pt>
                <c:pt idx="3">
                  <c:v>Metabolic</c:v>
                </c:pt>
                <c:pt idx="4">
                  <c:v>Primary biliary cirrhosis</c:v>
                </c:pt>
                <c:pt idx="5">
                  <c:v>Other</c:v>
                </c:pt>
                <c:pt idx="6">
                  <c:v>Hepatitis B</c:v>
                </c:pt>
                <c:pt idx="7">
                  <c:v>Primary sclerosing cholangitis</c:v>
                </c:pt>
                <c:pt idx="8">
                  <c:v>Alcohol</c:v>
                </c:pt>
                <c:pt idx="9">
                  <c:v>Hepatitis C</c:v>
                </c:pt>
              </c:strCache>
            </c:strRef>
          </c:cat>
          <c:val>
            <c:numRef>
              <c:f>Sheet1!$K$2:$K$11</c:f>
              <c:numCache>
                <c:formatCode>General</c:formatCode>
                <c:ptCount val="10"/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7</c:v>
                </c:pt>
                <c:pt idx="7">
                  <c:v>4</c:v>
                </c:pt>
                <c:pt idx="8">
                  <c:v>22</c:v>
                </c:pt>
                <c:pt idx="9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EAB-40FE-B318-FB0BA7A7C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51400448"/>
        <c:axId val="151401984"/>
      </c:barChart>
      <c:catAx>
        <c:axId val="15140044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Pre-transplant diagnosis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25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1401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1401984"/>
        <c:scaling>
          <c:orientation val="minMax"/>
        </c:scaling>
        <c:delete val="0"/>
        <c:axPos val="b"/>
        <c:majorGridlines>
          <c:spPr>
            <a:ln w="10245">
              <a:noFill/>
              <a:prstDash val="lgDash"/>
            </a:ln>
          </c:spPr>
        </c:majorGridlines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Number of cancers</a:t>
                </a:r>
              </a:p>
            </c:rich>
          </c:tx>
          <c:layout>
            <c:manualLayout>
              <c:xMode val="edge"/>
              <c:yMode val="edge"/>
              <c:x val="0.3655199228563546"/>
              <c:y val="0.9071474693913171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2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1400448"/>
        <c:crosses val="autoZero"/>
        <c:crossBetween val="between"/>
      </c:valAx>
      <c:spPr>
        <a:noFill/>
        <a:ln w="20489">
          <a:noFill/>
        </a:ln>
      </c:spPr>
    </c:plotArea>
    <c:legend>
      <c:legendPos val="r"/>
      <c:layout>
        <c:manualLayout>
          <c:xMode val="edge"/>
          <c:yMode val="edge"/>
          <c:x val="0.72058344586483547"/>
          <c:y val="6.2133191380021463E-2"/>
          <c:w val="0.21052631578947492"/>
          <c:h val="0.40847457627118688"/>
        </c:manualLayout>
      </c:layout>
      <c:overlay val="0"/>
      <c:spPr>
        <a:noFill/>
        <a:ln w="20489">
          <a:noFill/>
        </a:ln>
      </c:spPr>
      <c:txPr>
        <a:bodyPr/>
        <a:lstStyle/>
        <a:p>
          <a:pPr>
            <a:defRPr sz="14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55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AU" sz="1200" dirty="0"/>
              <a:t>Alcohol - 109/496</a:t>
            </a:r>
            <a:r>
              <a:rPr lang="en-AU" sz="1200" baseline="0" dirty="0"/>
              <a:t> </a:t>
            </a:r>
            <a:r>
              <a:rPr lang="en-AU" sz="1200" dirty="0"/>
              <a:t>
22% of de novo cancer</a:t>
            </a:r>
          </a:p>
        </c:rich>
      </c:tx>
      <c:layout>
        <c:manualLayout>
          <c:xMode val="edge"/>
          <c:yMode val="edge"/>
          <c:x val="0.40087694836982829"/>
          <c:y val="2.5936660632478775E-3"/>
        </c:manualLayout>
      </c:layout>
      <c:overlay val="0"/>
      <c:spPr>
        <a:noFill/>
        <a:ln w="14266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150608049201652"/>
          <c:y val="8.5661437944803506E-2"/>
          <c:w val="0.81695966907962769"/>
          <c:h val="0.64146873915103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Alcohol</c:v>
                </c:pt>
              </c:strCache>
            </c:strRef>
          </c:tx>
          <c:spPr>
            <a:solidFill>
              <a:schemeClr val="accent1"/>
            </a:solidFill>
            <a:ln w="7133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713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3A33-433F-94B0-26216A9187B3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 w="713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3A33-433F-94B0-26216A9187B3}"/>
              </c:ext>
            </c:extLst>
          </c:dPt>
          <c:dPt>
            <c:idx val="2"/>
            <c:invertIfNegative val="0"/>
            <c:bubble3D val="0"/>
            <c:spPr>
              <a:solidFill>
                <a:srgbClr val="FFFF99"/>
              </a:solidFill>
              <a:ln w="713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3A33-433F-94B0-26216A9187B3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/>
              </a:solidFill>
              <a:ln w="713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3A33-433F-94B0-26216A9187B3}"/>
              </c:ext>
            </c:extLst>
          </c:dPt>
          <c:dPt>
            <c:idx val="4"/>
            <c:invertIfNegative val="0"/>
            <c:bubble3D val="0"/>
            <c:spPr>
              <a:solidFill>
                <a:srgbClr val="336666"/>
              </a:solidFill>
              <a:ln w="713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3A33-433F-94B0-26216A9187B3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 w="713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3A33-433F-94B0-26216A9187B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713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3A33-433F-94B0-26216A9187B3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 w="713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3A33-433F-94B0-26216A9187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Sheet1!$B$1:$I$1</c:f>
              <c:strCache>
                <c:ptCount val="8"/>
                <c:pt idx="0">
                  <c:v>Alimentary</c:v>
                </c:pt>
                <c:pt idx="1">
                  <c:v>Respiratory              </c:v>
                </c:pt>
                <c:pt idx="2">
                  <c:v>Genitourinary            </c:v>
                </c:pt>
                <c:pt idx="3">
                  <c:v>Lymphoma                 </c:v>
                </c:pt>
                <c:pt idx="4">
                  <c:v>Other</c:v>
                </c:pt>
                <c:pt idx="5">
                  <c:v>Breast                   </c:v>
                </c:pt>
                <c:pt idx="6">
                  <c:v>Leukaemia                </c:v>
                </c:pt>
                <c:pt idx="7">
                  <c:v>Central nervous system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44</c:v>
                </c:pt>
                <c:pt idx="1">
                  <c:v>22</c:v>
                </c:pt>
                <c:pt idx="2">
                  <c:v>17</c:v>
                </c:pt>
                <c:pt idx="3">
                  <c:v>13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A33-433F-94B0-26216A9187B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axId val="151605632"/>
        <c:axId val="151607168"/>
      </c:barChart>
      <c:catAx>
        <c:axId val="151605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De</a:t>
                </a:r>
                <a:r>
                  <a:rPr lang="en-AU" sz="1400" b="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novo non-skin cancer type</a:t>
                </a:r>
                <a:endParaRPr lang="en-AU" sz="14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783">
            <a:solidFill>
              <a:schemeClr val="tx1"/>
            </a:solidFill>
            <a:prstDash val="solid"/>
          </a:ln>
        </c:spPr>
        <c:txPr>
          <a:bodyPr rot="540000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pPr>
            <a:endParaRPr lang="en-US"/>
          </a:p>
        </c:txPr>
        <c:crossAx val="151607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1607168"/>
        <c:scaling>
          <c:orientation val="minMax"/>
          <c:max val="50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AU" sz="1400" b="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of patients</a:t>
                </a:r>
                <a:endParaRPr lang="en-AU" sz="14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7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pPr>
            <a:endParaRPr lang="en-US"/>
          </a:p>
        </c:txPr>
        <c:crossAx val="151605632"/>
        <c:crosses val="autoZero"/>
        <c:crossBetween val="between"/>
      </c:valAx>
      <c:spPr>
        <a:noFill/>
        <a:ln w="1426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11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n-A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Hepatitis</a:t>
            </a:r>
            <a:r>
              <a:rPr lang="en-AU" sz="12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- 126/496 
 25% of de novo cancer</a:t>
            </a:r>
          </a:p>
        </c:rich>
      </c:tx>
      <c:layout>
        <c:manualLayout>
          <c:xMode val="edge"/>
          <c:yMode val="edge"/>
          <c:x val="0.42365097588978645"/>
          <c:y val="6.7796610169492426E-3"/>
        </c:manualLayout>
      </c:layout>
      <c:overlay val="0"/>
      <c:spPr>
        <a:noFill/>
        <a:ln w="14291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993592553508132"/>
          <c:y val="7.3241095694629055E-2"/>
          <c:w val="0.75198787780393428"/>
          <c:h val="0.676045645490594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HCV</c:v>
                </c:pt>
              </c:strCache>
            </c:strRef>
          </c:tx>
          <c:spPr>
            <a:solidFill>
              <a:schemeClr val="accent1"/>
            </a:solidFill>
            <a:ln w="714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714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5FF2-4F17-A47D-E32DF208EAC7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 w="714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5FF2-4F17-A47D-E32DF208EAC7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/>
              </a:solidFill>
              <a:ln w="714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5FF2-4F17-A47D-E32DF208EAC7}"/>
              </c:ext>
            </c:extLst>
          </c:dPt>
          <c:dPt>
            <c:idx val="3"/>
            <c:invertIfNegative val="0"/>
            <c:bubble3D val="0"/>
            <c:spPr>
              <a:solidFill>
                <a:srgbClr val="FFFF99"/>
              </a:solidFill>
              <a:ln w="714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5FF2-4F17-A47D-E32DF208EAC7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 w="714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5FF2-4F17-A47D-E32DF208EAC7}"/>
              </c:ext>
            </c:extLst>
          </c:dPt>
          <c:dPt>
            <c:idx val="5"/>
            <c:invertIfNegative val="0"/>
            <c:bubble3D val="0"/>
            <c:spPr>
              <a:solidFill>
                <a:srgbClr val="336666"/>
              </a:solidFill>
              <a:ln w="714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5FF2-4F17-A47D-E32DF208EAC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714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5FF2-4F17-A47D-E32DF208EAC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714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5FF2-4F17-A47D-E32DF208EA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Alimentary</c:v>
                </c:pt>
                <c:pt idx="1">
                  <c:v>Respiratory</c:v>
                </c:pt>
                <c:pt idx="2">
                  <c:v>Lymphoma</c:v>
                </c:pt>
                <c:pt idx="3">
                  <c:v>Genitourinary</c:v>
                </c:pt>
                <c:pt idx="4">
                  <c:v>Breast</c:v>
                </c:pt>
                <c:pt idx="5">
                  <c:v>Other</c:v>
                </c:pt>
                <c:pt idx="6">
                  <c:v>Leukaemia</c:v>
                </c:pt>
                <c:pt idx="7">
                  <c:v>Kaposi's</c:v>
                </c:pt>
                <c:pt idx="8">
                  <c:v>Central nervous system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45</c:v>
                </c:pt>
                <c:pt idx="1">
                  <c:v>27</c:v>
                </c:pt>
                <c:pt idx="2">
                  <c:v>22</c:v>
                </c:pt>
                <c:pt idx="3">
                  <c:v>16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FF2-4F17-A47D-E32DF208EA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151720320"/>
        <c:axId val="151721856"/>
      </c:barChart>
      <c:catAx>
        <c:axId val="151720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De novo non-skin cancer type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786">
            <a:solidFill>
              <a:schemeClr val="tx1"/>
            </a:solidFill>
            <a:prstDash val="solid"/>
          </a:ln>
        </c:spPr>
        <c:txPr>
          <a:bodyPr rot="5400000" vert="horz"/>
          <a:lstStyle/>
          <a:p>
            <a:pPr>
              <a:defRPr b="0"/>
            </a:pPr>
            <a:endParaRPr lang="en-US"/>
          </a:p>
        </c:txPr>
        <c:crossAx val="151721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17218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AU" sz="1400" b="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of patients</a:t>
                </a:r>
                <a:endParaRPr lang="en-AU" sz="14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7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en-US"/>
          </a:p>
        </c:txPr>
        <c:crossAx val="151720320"/>
        <c:crosses val="autoZero"/>
        <c:crossBetween val="between"/>
      </c:valAx>
      <c:spPr>
        <a:noFill/>
        <a:ln w="1429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1"/>
          </a:solidFill>
          <a:latin typeface="+mn-lt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0.40974</cdr:x>
      <cdr:y>0.95144</cdr:y>
    </cdr:from>
    <cdr:to>
      <cdr:x>0.74754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E813178-3D4D-4D73-900D-B678C8BC2A1F}"/>
            </a:ext>
          </a:extLst>
        </cdr:cNvPr>
        <cdr:cNvSpPr txBox="1"/>
      </cdr:nvSpPr>
      <cdr:spPr>
        <a:xfrm xmlns:a="http://schemas.openxmlformats.org/drawingml/2006/main">
          <a:off x="3241054" y="4903374"/>
          <a:ext cx="2672013" cy="2502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1 patient  had 2 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respiratory</a:t>
          </a:r>
          <a:r>
            <a:rPr lang="en-US" dirty="0"/>
            <a:t> cancers</a:t>
          </a:r>
          <a:endParaRPr lang="en-US" sz="1100" dirty="0">
            <a:latin typeface="+mn-lt"/>
            <a:ea typeface="+mn-ea"/>
            <a:cs typeface="+mn-cs"/>
          </a:endParaRPr>
        </a:p>
      </cdr:txBody>
    </cdr:sp>
  </cdr:relSizeAnchor>
</c:userShape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5-14T03:42:38.997"/>
    </inkml:context>
    <inkml:brush xml:id="br0">
      <inkml:brushProperty name="width" value="0.06667" units="cm"/>
      <inkml:brushProperty name="height" value="0.06667" units="cm"/>
    </inkml:brush>
  </inkml:definitions>
  <inkml:trace contextRef="#ctx0" brushRef="#br0">13052 8467 512,'23'-15'256,"-6"9"128,-17 6 384,8-3-768,0 0 128,2 1 0,2-1 128,-2 3-256,5 0 0,-8 0 128,5 0 0,-1 0-128,0 0 128,-4 3-128,1-1 0,-8-2-384,0 3 128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5-18T00:54:02.962"/>
    </inkml:context>
    <inkml:brush xml:id="br0">
      <inkml:brushProperty name="width" value="0.06667" units="cm"/>
      <inkml:brushProperty name="height" value="0.06667" units="cm"/>
    </inkml:brush>
  </inkml:definitions>
  <inkml:trace contextRef="#ctx0" brushRef="#br0">7919 5858 1536,'-4'-19'768,"-4"6"-256,5 7 768,-6 0-1280,-1-1 0,8 1 0,-3-1 0,3 7-128,-3 0 0,10 7-128,2 2 128,0 4-384,7 0 128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6-03T02:01:24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3697,'0'1'765,"1"0"-82,0-1-104,0 0-335,0 0-35,-1 0-36,1 0-40,-1 0-41,1 0-46,-1 0-48,1 0-50,0 0-53,0 0-56,-1 0-50,1 0-58,0 0-59,-1 0-63,2 0-758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6-03T02:01:26.0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7714,'-1'0'-521,"0"1"209,1-1 92,-1 2 50,0 0 58,1-1 49,-1 2 34,-1 2 38,2-5-8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3EDFB-9208-4A5C-8B38-9F22E45615F8}" type="datetimeFigureOut">
              <a:rPr lang="en-AU" smtClean="0"/>
              <a:t>05/03/2021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E4550-0A55-4481-9925-7165B7F40B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537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15 Liver Transplantation and Cancer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9003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BFC99B-6099-4AFC-9457-13CB36C75A1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noProof="0" dirty="0"/>
              <a:t>Table 59. Types of liver cancer (primary or secondary / incidental diagnosis) at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2645337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13974F-09EA-4D31-9736-D72C71D418E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AU" dirty="0"/>
              <a:t>Figure 76. Patient survival – </a:t>
            </a:r>
            <a:r>
              <a:rPr lang="en-AU" noProof="0" dirty="0"/>
              <a:t>pretransplant benign disease versus pretransplant liver malignancy</a:t>
            </a:r>
          </a:p>
        </p:txBody>
      </p:sp>
    </p:spTree>
    <p:extLst>
      <p:ext uri="{BB962C8B-B14F-4D97-AF65-F5344CB8AC3E}">
        <p14:creationId xmlns:p14="http://schemas.microsoft.com/office/powerpoint/2010/main" val="3564610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Figure 77. Hepatocellular carcinoma versus other liver cancers at transplantation by era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3298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78. Hepatocellular carcinoma status at transplant by era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137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79. Patient survival of hepatocellular carcinoma by era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99509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35D8B8-86CA-45A3-BAE8-83CD50A5295B}" type="slidenum">
              <a:rPr lang="en-US"/>
              <a:pPr/>
              <a:t>16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dirty="0"/>
              <a:t>Table 62. De novo non-skin cancer types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813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72040-BE39-435A-85F1-5571B1CC5A1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dirty="0"/>
              <a:t>Figure 80. De novo non-skin cancer types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490529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7"/>
          <p:cNvSpPr txBox="1">
            <a:spLocks noGrp="1" noChangeArrowheads="1"/>
          </p:cNvSpPr>
          <p:nvPr/>
        </p:nvSpPr>
        <p:spPr bwMode="auto">
          <a:xfrm>
            <a:off x="3895914" y="9501731"/>
            <a:ext cx="2979515" cy="499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519" tIns="46760" rIns="93519" bIns="46760" anchor="b"/>
          <a:lstStyle/>
          <a:p>
            <a:pPr algn="r" defTabSz="935332" eaLnBrk="0" hangingPunct="0"/>
            <a:fld id="{5D2C567D-35E4-4803-BF17-6618E2F92FB4}" type="slidenum">
              <a:rPr lang="en-US" sz="1200">
                <a:latin typeface="Times New Roman" pitchFamily="18" charset="0"/>
              </a:rPr>
              <a:pPr algn="r" defTabSz="935332" eaLnBrk="0" hangingPunct="0"/>
              <a:t>18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Figure 81. Time to diagnosis of de novo non-skin cancer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97207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7"/>
          <p:cNvSpPr txBox="1">
            <a:spLocks noGrp="1" noChangeArrowheads="1"/>
          </p:cNvSpPr>
          <p:nvPr/>
        </p:nvSpPr>
        <p:spPr bwMode="auto">
          <a:xfrm>
            <a:off x="3895914" y="9501731"/>
            <a:ext cx="2979515" cy="499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519" tIns="46760" rIns="93519" bIns="46760" anchor="b"/>
          <a:lstStyle/>
          <a:p>
            <a:pPr algn="r" defTabSz="935332" eaLnBrk="0" hangingPunct="0"/>
            <a:fld id="{5D2C567D-35E4-4803-BF17-6618E2F92FB4}" type="slidenum">
              <a:rPr lang="en-US" sz="1200">
                <a:latin typeface="Times New Roman" pitchFamily="18" charset="0"/>
              </a:rPr>
              <a:pPr algn="r" defTabSz="935332" eaLnBrk="0" hangingPunct="0"/>
              <a:t>19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Figure 82. Time to diagnosis of any non-skin cancer by age category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18123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7BDEB-8BEE-4C07-B408-6AE20C98672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dirty="0"/>
              <a:t>Figure 83. Pretransplant diagnosis and de novo non-skin cancer types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3118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A55403-E516-4FF4-AA37-1E40475F33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Table 52. Cancer in liver transplant recipients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50005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84. Hepatitis C virus and alcohol diagnosis and types of de novo skin cancer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86375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D60587-1733-4613-83C7-8EA1362A064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Figure 85. Time to diagnosis of de novo lymphoma by age category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1237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D60587-1733-4613-83C7-8EA1362A064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Figure 86. Pretransplant diagnosis and de novo genitourinary cancers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08115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D60587-1733-4613-83C7-8EA1362A064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Figure 87. Incidence of de novo genitourinary tract cancers by type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80003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0FA927-5F9F-46ED-B753-09CF8674FCD1}" type="slidenum">
              <a:rPr lang="en-US"/>
              <a:pPr/>
              <a:t>25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AU" dirty="0"/>
              <a:t>Figure 88. Pretransplant diagnosis and de novo alimentary cancers</a:t>
            </a:r>
          </a:p>
        </p:txBody>
      </p:sp>
    </p:spTree>
    <p:extLst>
      <p:ext uri="{BB962C8B-B14F-4D97-AF65-F5344CB8AC3E}">
        <p14:creationId xmlns:p14="http://schemas.microsoft.com/office/powerpoint/2010/main" val="5298697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D60587-1733-4613-83C7-8EA1362A064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Figure 89. Incidence of de novo alimentary tract cancers by type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70475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0FA927-5F9F-46ED-B753-09CF8674FCD1}" type="slidenum">
              <a:rPr lang="en-US"/>
              <a:pPr/>
              <a:t>27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AU" dirty="0"/>
              <a:t>Figure 90. Pretransplant diagnosis and de novo respiratory cancers</a:t>
            </a:r>
          </a:p>
        </p:txBody>
      </p:sp>
    </p:spTree>
    <p:extLst>
      <p:ext uri="{BB962C8B-B14F-4D97-AF65-F5344CB8AC3E}">
        <p14:creationId xmlns:p14="http://schemas.microsoft.com/office/powerpoint/2010/main" val="17180583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91. Incidence of de novo respiratory tract cancers by type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77345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1DB2D-1055-4764-9B4A-2AC121BEEF85}" type="slidenum">
              <a:rPr lang="en-US"/>
              <a:pPr/>
              <a:t>29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Figure 92. Time to first skin cancer development post-transplant by type of skin cancer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35247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93. Time to first melanoma development post-transplant</a:t>
            </a:r>
          </a:p>
          <a:p>
            <a:r>
              <a:rPr lang="en-US" dirty="0"/>
              <a:t>Note: This includes patients who developed melanoma after a non-melanoma skin cancer (first skin cancer)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6608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681073-9329-4A21-924A-BC28D9D83D9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Table 53. Type of liver cancers as a primary diagnosis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17151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94. Time to any skin cancer development post-transplant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397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2F8297-52AF-4D7A-ABE7-4B13FB40B82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Figure 95. Cumulative risk of diagnosis of skin or non-skin cancer following liver transplantation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6783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28B7B3-19FB-4969-99B6-605381F291B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Figure 71. Patient survival curve for patients with a primary diagnosis of liver cancer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347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F4B6BC-C8BC-4D3E-A4F8-246C4C48858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Figure 72. Patient survival curve for patients with a primary diagnosis of liver cancer by type of cancer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68530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80AD55-AF03-407E-8571-740887475A4B}" type="slidenum">
              <a:rPr lang="en-US"/>
              <a:pPr/>
              <a:t>7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0888"/>
            <a:ext cx="5002212" cy="3751262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Figure 73. Incidence of patients with liver cancer as a primary diagnosis by era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1455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8439DE-BF23-46E7-9DAF-3D8CA767EC7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US" sz="1800" i="0" dirty="0">
                <a:solidFill>
                  <a:srgbClr val="4A53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56. Type of liver cancers as a secondary / incidental diagnosis</a:t>
            </a:r>
            <a:endParaRPr lang="en-AU" sz="1800" i="0" dirty="0">
              <a:solidFill>
                <a:srgbClr val="4A535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901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9139F2-C88E-4F25-9D6E-2BB61E81174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Figure 74. Patient survival curve for patients with a secondary / incidental diagnosis of liver cancer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9913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D5D09E-CDCD-4E55-A213-3EBDE4EDCE7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Figure 75. Patient survival curve for patients with secondary / incidental diagnosis of liver cancer by type of cancer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2814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0ACA28-C8C2-427A-AA05-B15026A6A5A1}"/>
              </a:ext>
            </a:extLst>
          </p:cNvPr>
          <p:cNvSpPr txBox="1">
            <a:spLocks/>
          </p:cNvSpPr>
          <p:nvPr userDrawn="1"/>
        </p:nvSpPr>
        <p:spPr>
          <a:xfrm>
            <a:off x="5386647" y="6311901"/>
            <a:ext cx="312870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 dirty="0">
                <a:solidFill>
                  <a:srgbClr val="666633"/>
                </a:solidFill>
              </a:rPr>
              <a:t>31</a:t>
            </a:r>
            <a:r>
              <a:rPr lang="en-AU" sz="1100" b="1" baseline="30000" dirty="0">
                <a:solidFill>
                  <a:srgbClr val="666633"/>
                </a:solidFill>
              </a:rPr>
              <a:t>st</a:t>
            </a:r>
            <a:r>
              <a:rPr lang="en-AU" sz="1100" b="1" dirty="0">
                <a:solidFill>
                  <a:srgbClr val="666633"/>
                </a:solidFill>
              </a:rPr>
              <a:t> Annual Report - Data to 31 December 2019</a:t>
            </a:r>
          </a:p>
          <a:p>
            <a:pPr algn="r"/>
            <a:r>
              <a:rPr lang="en-AU" sz="1050" b="0" dirty="0">
                <a:solidFill>
                  <a:srgbClr val="666633"/>
                </a:solidFill>
                <a:latin typeface="+mj-lt"/>
              </a:rPr>
              <a:t>© Copyright ANZLITR 2021</a:t>
            </a:r>
          </a:p>
        </p:txBody>
      </p:sp>
    </p:spTree>
    <p:extLst>
      <p:ext uri="{BB962C8B-B14F-4D97-AF65-F5344CB8AC3E}">
        <p14:creationId xmlns:p14="http://schemas.microsoft.com/office/powerpoint/2010/main" val="2972822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7396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1D77AC-0391-4922-8A32-4FAAFC4F6D3B}"/>
              </a:ext>
            </a:extLst>
          </p:cNvPr>
          <p:cNvSpPr txBox="1">
            <a:spLocks/>
          </p:cNvSpPr>
          <p:nvPr userDrawn="1"/>
        </p:nvSpPr>
        <p:spPr>
          <a:xfrm>
            <a:off x="5386647" y="6311901"/>
            <a:ext cx="312870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 dirty="0">
                <a:solidFill>
                  <a:srgbClr val="666633"/>
                </a:solidFill>
              </a:rPr>
              <a:t>31</a:t>
            </a:r>
            <a:r>
              <a:rPr lang="en-AU" sz="1100" b="1" baseline="30000" dirty="0">
                <a:solidFill>
                  <a:srgbClr val="666633"/>
                </a:solidFill>
              </a:rPr>
              <a:t>st</a:t>
            </a:r>
            <a:r>
              <a:rPr lang="en-AU" sz="1100" b="1" dirty="0">
                <a:solidFill>
                  <a:srgbClr val="666633"/>
                </a:solidFill>
              </a:rPr>
              <a:t> Annual Report - Data to 31 December 2019</a:t>
            </a:r>
          </a:p>
          <a:p>
            <a:pPr algn="r"/>
            <a:r>
              <a:rPr lang="en-AU" sz="1050" b="0" dirty="0">
                <a:solidFill>
                  <a:srgbClr val="666633"/>
                </a:solidFill>
                <a:latin typeface="+mj-lt"/>
              </a:rPr>
              <a:t>© Copyright ANZLITR 2021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C645253-C7E1-49FC-82D7-7E901C816B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7" y="6245608"/>
            <a:ext cx="3108960" cy="49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48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169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660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7" Type="http://schemas.openxmlformats.org/officeDocument/2006/relationships/image" Target="../media/image15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7" Type="http://schemas.openxmlformats.org/officeDocument/2006/relationships/image" Target="../media/image17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emf"/><Relationship Id="rId5" Type="http://schemas.openxmlformats.org/officeDocument/2006/relationships/customXml" Target="../ink/ink4.xml"/><Relationship Id="rId4" Type="http://schemas.openxmlformats.org/officeDocument/2006/relationships/image" Target="../media/image10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2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EBCF-022E-48F9-BA86-0863D9681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339" y="2764464"/>
            <a:ext cx="8237989" cy="2470266"/>
          </a:xfrm>
        </p:spPr>
        <p:txBody>
          <a:bodyPr>
            <a:noAutofit/>
          </a:bodyPr>
          <a:lstStyle/>
          <a:p>
            <a:r>
              <a:rPr lang="en-US" sz="3600" b="0" dirty="0"/>
              <a:t>31</a:t>
            </a:r>
            <a:r>
              <a:rPr lang="en-US" sz="3600" b="0" baseline="30000" dirty="0"/>
              <a:t>st</a:t>
            </a:r>
            <a:r>
              <a:rPr lang="en-US" sz="3600" b="0" dirty="0"/>
              <a:t> Annual Report on </a:t>
            </a:r>
            <a:br>
              <a:rPr lang="en-US" sz="3600" b="0" dirty="0"/>
            </a:br>
            <a:r>
              <a:rPr lang="en-US" sz="3600" b="0" dirty="0"/>
              <a:t>Liver and Intestinal Transplantation Activity</a:t>
            </a:r>
            <a:br>
              <a:rPr lang="en-US" sz="3600" b="0" dirty="0"/>
            </a:br>
            <a:r>
              <a:rPr lang="en-US" sz="3600" b="0" dirty="0"/>
              <a:t>in Australia and New Zealand</a:t>
            </a:r>
            <a:br>
              <a:rPr lang="en-US" sz="3200" dirty="0"/>
            </a:br>
            <a:br>
              <a:rPr lang="en-US" sz="3200" dirty="0"/>
            </a:br>
            <a:r>
              <a:rPr lang="en-US" sz="2400" b="0" dirty="0"/>
              <a:t>Data to 31 December 2019</a:t>
            </a:r>
            <a:endParaRPr lang="en-AU" sz="3200" b="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60B841D-7200-44F1-94E0-12FE43238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3" y="748688"/>
            <a:ext cx="7848600" cy="124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67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717DD-ACA7-4C9E-A66D-DDA556491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Patient survival curve for patients with secondary / incidental diagnosis of liver cancer by type of cancer 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4DD54F-8A5B-429F-936D-D1BE722CD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2420" y="1597914"/>
            <a:ext cx="5799160" cy="366217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86CC8B-738F-4152-809B-B9B2072E0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786" y="365126"/>
            <a:ext cx="8893480" cy="673965"/>
          </a:xfrm>
        </p:spPr>
        <p:txBody>
          <a:bodyPr>
            <a:normAutofit fontScale="90000"/>
          </a:bodyPr>
          <a:lstStyle/>
          <a:p>
            <a:r>
              <a:rPr lang="en-US" dirty="0"/>
              <a:t>Types of liver cancer (primary or secondary / incidental diagnosis)  at transplantation</a:t>
            </a:r>
            <a:endParaRPr lang="en-AU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C0524EC-7800-426C-A4C6-969D323438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973" y="1039091"/>
            <a:ext cx="6987812" cy="529718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7BABF-2E67-45EA-989B-2A46EFABD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Patient survival – </a:t>
            </a:r>
            <a:r>
              <a:rPr lang="en-AU" sz="2400" dirty="0"/>
              <a:t>pretransplant benign disease versus pretransplant liver malignancy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9097F8-0EC2-4312-858E-C2A768B59C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4810" y="1385456"/>
            <a:ext cx="6194381" cy="408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664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6BA5C-6865-418B-9E74-C2D9D29E6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Hepatocellular carcinoma versus other liver cancers at transplantation by era</a:t>
            </a:r>
            <a:endParaRPr lang="en-AU" dirty="0"/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7A7A4114-04FE-49C0-8178-38D83DFFF9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010319"/>
              </p:ext>
            </p:extLst>
          </p:nvPr>
        </p:nvGraphicFramePr>
        <p:xfrm>
          <a:off x="-508" y="1076100"/>
          <a:ext cx="9145016" cy="5040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3794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ABE3567-02C2-464C-B378-B1E54AE1D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Hepatocellular carcinoma status at transplant by era</a:t>
            </a:r>
            <a:endParaRPr lang="en-AU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45462DF-66FE-4EF7-8642-70B380B2F0D0}"/>
              </a:ext>
            </a:extLst>
          </p:cNvPr>
          <p:cNvGraphicFramePr/>
          <p:nvPr/>
        </p:nvGraphicFramePr>
        <p:xfrm>
          <a:off x="284417" y="632443"/>
          <a:ext cx="8575167" cy="5593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2342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95BE6-8D7C-49AE-A18B-BA9A42A5A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survival of hepatocellular carcinoma by era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DA19C4-55AD-4DB3-90A6-9294EA0FC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597914"/>
            <a:ext cx="6480720" cy="366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85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BD5248-2B26-40BF-B85B-130339EE5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 novo non-skin cancer types</a:t>
            </a:r>
            <a:endParaRPr lang="en-AU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0C29BFD-BFCA-4088-BC85-2A165AFA00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202" y="1340285"/>
            <a:ext cx="7798924" cy="40584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CDF4DEB-C9BD-4F1C-A48B-95AEACDEED14}"/>
              </a:ext>
            </a:extLst>
          </p:cNvPr>
          <p:cNvSpPr txBox="1"/>
          <p:nvPr/>
        </p:nvSpPr>
        <p:spPr>
          <a:xfrm>
            <a:off x="581652" y="5361140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*28 patients developed more than 1 non-skin cancer post-transplant</a:t>
            </a:r>
            <a:endParaRPr lang="en-AU" sz="9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6678E-F968-4D5F-B96F-DE4A8A14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 novo non-skin cancer types</a:t>
            </a:r>
            <a:endParaRPr lang="en-AU" dirty="0"/>
          </a:p>
        </p:txBody>
      </p:sp>
      <p:graphicFrame>
        <p:nvGraphicFramePr>
          <p:cNvPr id="4" name="Object 29">
            <a:extLst>
              <a:ext uri="{FF2B5EF4-FFF2-40B4-BE49-F238E27FC236}">
                <a16:creationId xmlns:a16="http://schemas.microsoft.com/office/drawing/2014/main" id="{6506587A-B880-44C4-B6AA-5701EA9068EE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212974" y="1064999"/>
          <a:ext cx="8718052" cy="4728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55683-F401-4E68-9B1C-3401D3F1E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 to diagnosis of de novo non-skin cancer</a:t>
            </a:r>
            <a:endParaRPr lang="en-AU" dirty="0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FA9D94B1-413B-4287-828B-DBC4FBC2AA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798961"/>
              </p:ext>
            </p:extLst>
          </p:nvPr>
        </p:nvGraphicFramePr>
        <p:xfrm>
          <a:off x="125631" y="1390389"/>
          <a:ext cx="8695348" cy="476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726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BC6E4-7480-4612-8837-69CEF2E6C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Time to diagnosis of any non-skin cancer by age category</a:t>
            </a:r>
            <a:endParaRPr lang="en-AU" dirty="0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5424ABB5-0466-4A8B-A07E-3A40A0F7EE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648111"/>
              </p:ext>
            </p:extLst>
          </p:nvPr>
        </p:nvGraphicFramePr>
        <p:xfrm>
          <a:off x="0" y="1039091"/>
          <a:ext cx="8746060" cy="4885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584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3C3E5-8A19-475C-B6F3-A77A5D322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69670"/>
            <a:ext cx="7886700" cy="673965"/>
          </a:xfrm>
        </p:spPr>
        <p:txBody>
          <a:bodyPr/>
          <a:lstStyle/>
          <a:p>
            <a:r>
              <a:rPr lang="en-US" dirty="0"/>
              <a:t>15 Liver Transplantation and Cancer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95444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6A26E78-1D05-460B-9DDD-C70E5A16A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99" y="365126"/>
            <a:ext cx="8227251" cy="673965"/>
          </a:xfrm>
        </p:spPr>
        <p:txBody>
          <a:bodyPr>
            <a:normAutofit fontScale="90000"/>
          </a:bodyPr>
          <a:lstStyle/>
          <a:p>
            <a:r>
              <a:rPr lang="fr-FR" dirty="0"/>
              <a:t>Pretransplant diagnosis and de novo non-skin cancer types</a:t>
            </a:r>
            <a:endParaRPr lang="en-AU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D4BE83A-CFC5-428A-AEF7-3CBCCA48C9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054748"/>
              </p:ext>
            </p:extLst>
          </p:nvPr>
        </p:nvGraphicFramePr>
        <p:xfrm>
          <a:off x="513567" y="1488721"/>
          <a:ext cx="8774914" cy="4384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B2620-F15E-44C6-BB6F-781F54E02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189673" cy="673965"/>
          </a:xfrm>
        </p:spPr>
        <p:txBody>
          <a:bodyPr>
            <a:normAutofit fontScale="90000"/>
          </a:bodyPr>
          <a:lstStyle/>
          <a:p>
            <a:r>
              <a:rPr lang="en-US" dirty="0"/>
              <a:t>Hepatitis C virus and alcohol diagnosis and types of de novo skin cancer</a:t>
            </a:r>
            <a:endParaRPr lang="en-AU" dirty="0"/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36D27E5F-3E00-4957-BB33-5E00E40A7AE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91388635"/>
              </p:ext>
            </p:extLst>
          </p:nvPr>
        </p:nvGraphicFramePr>
        <p:xfrm>
          <a:off x="4535423" y="1157328"/>
          <a:ext cx="4608577" cy="4543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8658EDE3-E5C1-4E0D-9D7E-EB5C8002564F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62324554"/>
              </p:ext>
            </p:extLst>
          </p:nvPr>
        </p:nvGraphicFramePr>
        <p:xfrm>
          <a:off x="157994" y="1157329"/>
          <a:ext cx="4077518" cy="4543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550983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8EC4179-DA29-469C-9DF3-91F0B1ECA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Time to diagnosis of de novo lymphoma by age category</a:t>
            </a:r>
            <a:endParaRPr lang="en-AU" dirty="0"/>
          </a:p>
        </p:txBody>
      </p:sp>
      <p:graphicFrame>
        <p:nvGraphicFramePr>
          <p:cNvPr id="8" name="Object 2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888915578"/>
              </p:ext>
            </p:extLst>
          </p:nvPr>
        </p:nvGraphicFramePr>
        <p:xfrm>
          <a:off x="0" y="1185863"/>
          <a:ext cx="3905250" cy="4741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C183EBE-7DB9-470B-9217-7263E970CFF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98872650"/>
              </p:ext>
            </p:extLst>
          </p:nvPr>
        </p:nvGraphicFramePr>
        <p:xfrm>
          <a:off x="4498891" y="1496288"/>
          <a:ext cx="4357803" cy="460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D7200683-0415-4E79-9B98-215391D7340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19955411"/>
              </p:ext>
            </p:extLst>
          </p:nvPr>
        </p:nvGraphicFramePr>
        <p:xfrm>
          <a:off x="235075" y="1524000"/>
          <a:ext cx="4088493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462042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140E57-5A84-4A6F-9C36-3345B6C8E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367568" cy="673965"/>
          </a:xfrm>
        </p:spPr>
        <p:txBody>
          <a:bodyPr>
            <a:normAutofit fontScale="90000"/>
          </a:bodyPr>
          <a:lstStyle/>
          <a:p>
            <a:r>
              <a:rPr lang="en-US" dirty="0"/>
              <a:t>Pretransplant diagnosis and de novo genitourinary cancers </a:t>
            </a:r>
            <a:endParaRPr lang="en-AU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D373E1-BEFB-4A1C-B53D-896ACF327C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534" y="1001635"/>
            <a:ext cx="8829894" cy="4687966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406B08-BDED-4DF8-A26F-68A69525E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Incidence of de novo genitourinary tract cancers by type</a:t>
            </a:r>
            <a:endParaRPr lang="en-AU" sz="2400" dirty="0"/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D8C2B04F-E938-4EA3-929B-A479796C6D5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31614011"/>
              </p:ext>
            </p:extLst>
          </p:nvPr>
        </p:nvGraphicFramePr>
        <p:xfrm>
          <a:off x="328599" y="1153087"/>
          <a:ext cx="8186751" cy="4802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5F934-E9E3-4261-9E2F-C47CA50C6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Pretransplant diagnosis and de novo alimentary cancers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3C6255-F7F2-4D4E-8CF3-EBA8F08770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66" y="1145309"/>
            <a:ext cx="8608659" cy="4553528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945DB1-BAA1-425E-ADC9-F7A7E101C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Incidence of de novo alimentary tract cancers by type</a:t>
            </a:r>
            <a:endParaRPr lang="en-AU" dirty="0"/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DD91AB40-3196-44C4-BAA6-1589860AB29E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05771210"/>
              </p:ext>
            </p:extLst>
          </p:nvPr>
        </p:nvGraphicFramePr>
        <p:xfrm>
          <a:off x="378208" y="831272"/>
          <a:ext cx="8216088" cy="5347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4834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5C989-4C43-4842-AB43-197A05203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Pretransplant diagnosis and de novo respiratory cancers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4696642" y="3907224"/>
              <a:ext cx="17567" cy="23423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4811" y="3895332"/>
                <a:ext cx="41229" cy="47206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1">
            <a:extLst>
              <a:ext uri="{FF2B5EF4-FFF2-40B4-BE49-F238E27FC236}">
                <a16:creationId xmlns:a16="http://schemas.microsoft.com/office/drawing/2014/main" id="{BE813178-3D4D-4D73-900D-B678C8BC2A1F}"/>
              </a:ext>
            </a:extLst>
          </p:cNvPr>
          <p:cNvSpPr txBox="1"/>
          <p:nvPr/>
        </p:nvSpPr>
        <p:spPr>
          <a:xfrm>
            <a:off x="3537359" y="5880342"/>
            <a:ext cx="2672050" cy="286740"/>
          </a:xfrm>
          <a:prstGeom prst="rect">
            <a:avLst/>
          </a:prstGeom>
        </p:spPr>
        <p:txBody>
          <a:bodyPr wrap="square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* 1 patient  had 2 </a:t>
            </a:r>
            <a:r>
              <a:rPr lang="en-US" sz="900" dirty="0">
                <a:cs typeface="Arial" panose="020B0604020202020204" pitchFamily="34" charset="0"/>
              </a:rPr>
              <a:t>respiratory</a:t>
            </a:r>
            <a:r>
              <a:rPr lang="en-US" sz="900" dirty="0"/>
              <a:t> cancers</a:t>
            </a:r>
            <a:endParaRPr lang="en-US" sz="900" dirty="0"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972AE6-55C5-48A4-83DA-423D01AB36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272" y="1163388"/>
            <a:ext cx="8321963" cy="462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3370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2290135-C96F-45D0-8A9F-C90E6B0AC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Incidence of de novo respiratory tract cancers by type</a:t>
            </a:r>
            <a:endParaRPr lang="en-AU" dirty="0"/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D395FA3F-A2A9-4B0C-98C3-AAE265D9CD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244355"/>
              </p:ext>
            </p:extLst>
          </p:nvPr>
        </p:nvGraphicFramePr>
        <p:xfrm>
          <a:off x="927325" y="1182693"/>
          <a:ext cx="7289349" cy="4749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15086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A3003D-6BC9-443A-80B7-C2DBAA9A6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Time to first skin cancer development post-transplant by type of skin cancer</a:t>
            </a:r>
            <a:endParaRPr lang="en-AU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30CE30D-C94B-40BB-A5D2-9B0115670A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824" y="993742"/>
            <a:ext cx="8067525" cy="49821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7751C90-5EAF-4F11-9ACE-7E53554DA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Cancer in liver transplant recipients</a:t>
            </a:r>
            <a:endParaRPr lang="en-AU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5BAD2CE-9B4A-4937-8A3F-8FECEBA05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87" y="1511808"/>
            <a:ext cx="7906375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3667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BD86CD0-9082-4112-801E-E6F81BEBF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Time to first melanoma development post-transplant</a:t>
            </a: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6986C7C3-9954-4B71-ADE2-51C622FC7F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480287"/>
              </p:ext>
            </p:extLst>
          </p:nvPr>
        </p:nvGraphicFramePr>
        <p:xfrm>
          <a:off x="97016" y="1228436"/>
          <a:ext cx="8974505" cy="4922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0282C36-6BE1-4E71-8940-D57CD6579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Time to any skin cancer development post-transplant</a:t>
            </a:r>
            <a:endParaRPr lang="en-AU" dirty="0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2ED459F2-E74C-4730-9545-65EFDDA6C6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410438"/>
              </p:ext>
            </p:extLst>
          </p:nvPr>
        </p:nvGraphicFramePr>
        <p:xfrm>
          <a:off x="-87311" y="909198"/>
          <a:ext cx="9083530" cy="5173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37AF671-F4F9-444E-A7A9-F3949DB38628}"/>
                  </a:ext>
                </a:extLst>
              </p14:cNvPr>
              <p14:cNvContentPartPr/>
              <p14:nvPr/>
            </p14:nvContentPartPr>
            <p14:xfrm>
              <a:off x="1148679" y="1736945"/>
              <a:ext cx="4880" cy="976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37AF671-F4F9-444E-A7A9-F3949DB3862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39965" y="1728812"/>
                <a:ext cx="21960" cy="169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FB20D54-6907-4545-BDF9-A3DCF68AE7B8}"/>
                  </a:ext>
                </a:extLst>
              </p14:cNvPr>
              <p14:cNvContentPartPr/>
              <p14:nvPr/>
            </p14:nvContentPartPr>
            <p14:xfrm>
              <a:off x="1304183" y="1477339"/>
              <a:ext cx="2928" cy="553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FB20D54-6907-4545-BDF9-A3DCF68AE7B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95033" y="1468122"/>
                <a:ext cx="20862" cy="23595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728F010-9B17-4D4C-A2B3-5268A6F3B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Cumulative risk of diagnosis of skin or non-skin cancer following liver transplantation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DF7125-D91E-4240-B9B0-F255FD2338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24975" y="1597914"/>
            <a:ext cx="6494051" cy="366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11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8BB3A-9BEC-4EFE-913A-6A8FCA6C9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liver cancers as a primary diagnosis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614AB8-B00A-419E-B446-4F490F6084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757" y="1039091"/>
            <a:ext cx="7309598" cy="456922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7136799" y="5610869"/>
              <a:ext cx="57582" cy="11712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24923" y="5599157"/>
                <a:ext cx="81335" cy="34781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450824FD-BCC6-453C-9392-B22A2DD5B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Patient survival curve for patients with a primary diagnosis of liver cancer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7FFDE6-2B5A-424E-871B-B8607FBD65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1049" y="1512609"/>
            <a:ext cx="5261902" cy="383278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E365D-39F0-43FD-9EC4-21CB7237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Patient survival curve for patients with a primary diagnosis of liver cancer by type of cancer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6EDA32-B375-42DD-B0FA-8DDB0C45CE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259" y="1597914"/>
            <a:ext cx="5761482" cy="36621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10518-4408-45A5-AF67-D1C272A87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" y="264918"/>
            <a:ext cx="8924544" cy="67396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US" sz="2400" dirty="0"/>
              <a:t>Incidence of patients with liver cancer as a primary diagnosis by era</a:t>
            </a:r>
            <a:endParaRPr lang="en-AU" sz="4800" b="1" dirty="0">
              <a:solidFill>
                <a:srgbClr val="18725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AF53B96-5F7F-4B8E-88C9-F05CE3615574}"/>
              </a:ext>
            </a:extLst>
          </p:cNvPr>
          <p:cNvGraphicFramePr/>
          <p:nvPr/>
        </p:nvGraphicFramePr>
        <p:xfrm>
          <a:off x="400777" y="993147"/>
          <a:ext cx="8342447" cy="4871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FD05A9-4F44-49BF-81FE-88CE72D5A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086" y="347814"/>
            <a:ext cx="7886700" cy="673965"/>
          </a:xfrm>
        </p:spPr>
        <p:txBody>
          <a:bodyPr>
            <a:normAutofit fontScale="90000"/>
          </a:bodyPr>
          <a:lstStyle/>
          <a:p>
            <a:r>
              <a:rPr lang="en-US" sz="28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 of liver cancers as a secondary / incidental diagnosis</a:t>
            </a:r>
            <a:endParaRPr lang="en-AU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01329E-54AA-4A31-B8D3-BD1A10B02B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85" y="1202499"/>
            <a:ext cx="7473296" cy="46337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3F363E3-E7BD-4061-BDA6-F2C60C5D2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Patient survival curve for patients with a secondary / incidental diagnosis of liver cancer</a:t>
            </a:r>
            <a:endParaRPr lang="en-AU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5C3BF0-996F-4847-B0F4-FA20EE2869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226066"/>
            <a:ext cx="6048672" cy="44058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</TotalTime>
  <Words>938</Words>
  <Application>Microsoft Office PowerPoint</Application>
  <PresentationFormat>On-screen Show (4:3)</PresentationFormat>
  <Paragraphs>139</Paragraphs>
  <Slides>32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Tahoma</vt:lpstr>
      <vt:lpstr>Times New Roman</vt:lpstr>
      <vt:lpstr>Office Theme</vt:lpstr>
      <vt:lpstr>31st Annual Report on  Liver and Intestinal Transplantation Activity in Australia and New Zealand  Data to 31 December 2019</vt:lpstr>
      <vt:lpstr>15 Liver Transplantation and Cancer</vt:lpstr>
      <vt:lpstr>Cancer in liver transplant recipients</vt:lpstr>
      <vt:lpstr>Type of liver cancers as a primary diagnosis</vt:lpstr>
      <vt:lpstr>Patient survival curve for patients with a primary diagnosis of liver cancer</vt:lpstr>
      <vt:lpstr>Patient survival curve for patients with a primary diagnosis of liver cancer by type of cancer</vt:lpstr>
      <vt:lpstr>Incidence of patients with liver cancer as a primary diagnosis by era</vt:lpstr>
      <vt:lpstr>Type of liver cancers as a secondary / incidental diagnosis</vt:lpstr>
      <vt:lpstr>Patient survival curve for patients with a secondary / incidental diagnosis of liver cancer</vt:lpstr>
      <vt:lpstr>Patient survival curve for patients with secondary / incidental diagnosis of liver cancer by type of cancer </vt:lpstr>
      <vt:lpstr>Types of liver cancer (primary or secondary / incidental diagnosis)  at transplantation</vt:lpstr>
      <vt:lpstr>Patient survival – pretransplant benign disease versus pretransplant liver malignancy</vt:lpstr>
      <vt:lpstr>Hepatocellular carcinoma versus other liver cancers at transplantation by era</vt:lpstr>
      <vt:lpstr>Hepatocellular carcinoma status at transplant by era</vt:lpstr>
      <vt:lpstr>Patient survival of hepatocellular carcinoma by era</vt:lpstr>
      <vt:lpstr>De novo non-skin cancer types</vt:lpstr>
      <vt:lpstr>De novo non-skin cancer types</vt:lpstr>
      <vt:lpstr>Time to diagnosis of de novo non-skin cancer</vt:lpstr>
      <vt:lpstr>Time to diagnosis of any non-skin cancer by age category</vt:lpstr>
      <vt:lpstr>Pretransplant diagnosis and de novo non-skin cancer types</vt:lpstr>
      <vt:lpstr>Hepatitis C virus and alcohol diagnosis and types of de novo skin cancer</vt:lpstr>
      <vt:lpstr>Time to diagnosis of de novo lymphoma by age category</vt:lpstr>
      <vt:lpstr>Pretransplant diagnosis and de novo genitourinary cancers </vt:lpstr>
      <vt:lpstr>Incidence of de novo genitourinary tract cancers by type</vt:lpstr>
      <vt:lpstr>Pretransplant diagnosis and de novo alimentary cancers</vt:lpstr>
      <vt:lpstr>Incidence of de novo alimentary tract cancers by type</vt:lpstr>
      <vt:lpstr>Pretransplant diagnosis and de novo respiratory cancers</vt:lpstr>
      <vt:lpstr>Incidence of de novo respiratory tract cancers by type</vt:lpstr>
      <vt:lpstr>Time to first skin cancer development post-transplant by type of skin cancer</vt:lpstr>
      <vt:lpstr>Time to first melanoma development post-transplant</vt:lpstr>
      <vt:lpstr>Time to any skin cancer development post-transplant</vt:lpstr>
      <vt:lpstr>Cumulative risk of diagnosis of skin or non-skin cancer following liver transplantation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and Mandy Byrne</dc:creator>
  <cp:lastModifiedBy>Paul and Mandy Byrne</cp:lastModifiedBy>
  <cp:revision>47</cp:revision>
  <dcterms:created xsi:type="dcterms:W3CDTF">2020-04-28T04:52:24Z</dcterms:created>
  <dcterms:modified xsi:type="dcterms:W3CDTF">2021-03-05T02:11:31Z</dcterms:modified>
</cp:coreProperties>
</file>