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9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7"/>
  </p:notesMasterIdLst>
  <p:sldIdLst>
    <p:sldId id="322" r:id="rId2"/>
    <p:sldId id="257" r:id="rId3"/>
    <p:sldId id="286" r:id="rId4"/>
    <p:sldId id="284" r:id="rId5"/>
    <p:sldId id="285" r:id="rId6"/>
    <p:sldId id="287" r:id="rId7"/>
    <p:sldId id="288" r:id="rId8"/>
    <p:sldId id="281" r:id="rId9"/>
    <p:sldId id="305" r:id="rId10"/>
    <p:sldId id="282" r:id="rId11"/>
    <p:sldId id="289" r:id="rId12"/>
    <p:sldId id="306" r:id="rId13"/>
    <p:sldId id="307" r:id="rId14"/>
    <p:sldId id="319" r:id="rId15"/>
    <p:sldId id="308" r:id="rId16"/>
    <p:sldId id="320" r:id="rId17"/>
    <p:sldId id="263" r:id="rId18"/>
    <p:sldId id="323" r:id="rId19"/>
    <p:sldId id="309" r:id="rId20"/>
    <p:sldId id="262" r:id="rId21"/>
    <p:sldId id="283" r:id="rId22"/>
    <p:sldId id="260" r:id="rId23"/>
    <p:sldId id="291" r:id="rId24"/>
    <p:sldId id="290" r:id="rId25"/>
    <p:sldId id="264" r:id="rId26"/>
    <p:sldId id="265" r:id="rId27"/>
    <p:sldId id="266" r:id="rId28"/>
    <p:sldId id="267" r:id="rId29"/>
    <p:sldId id="321" r:id="rId30"/>
    <p:sldId id="310" r:id="rId31"/>
    <p:sldId id="269" r:id="rId32"/>
    <p:sldId id="311" r:id="rId33"/>
    <p:sldId id="271" r:id="rId34"/>
    <p:sldId id="312" r:id="rId35"/>
    <p:sldId id="313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F38F6B-1D34-428A-A5BA-6256727C5A79}">
          <p14:sldIdLst>
            <p14:sldId id="322"/>
          </p14:sldIdLst>
        </p14:section>
        <p14:section name="5. Liver Transplant Waiting List" id="{017EEF81-9245-4FC5-B1D6-91AA30F77CE3}">
          <p14:sldIdLst>
            <p14:sldId id="257"/>
            <p14:sldId id="286"/>
            <p14:sldId id="284"/>
            <p14:sldId id="285"/>
            <p14:sldId id="287"/>
            <p14:sldId id="288"/>
            <p14:sldId id="281"/>
          </p14:sldIdLst>
        </p14:section>
        <p14:section name="6. Deceased Liver Donors" id="{E8CE9526-A1F4-40FA-8EAA-9A6BC2DED594}">
          <p14:sldIdLst>
            <p14:sldId id="305"/>
            <p14:sldId id="282"/>
            <p14:sldId id="289"/>
          </p14:sldIdLst>
        </p14:section>
        <p14:section name="7. Living Liver Donors" id="{8A62E86F-3C57-4512-BF50-012B4A7703B2}">
          <p14:sldIdLst>
            <p14:sldId id="306"/>
            <p14:sldId id="307"/>
          </p14:sldIdLst>
        </p14:section>
        <p14:section name="8 Liver Transplantation in 2018" id="{156B37A6-CE66-4EA0-A535-367FDDD4ECAD}">
          <p14:sldIdLst>
            <p14:sldId id="319"/>
            <p14:sldId id="308"/>
          </p14:sldIdLst>
        </p14:section>
        <p14:section name="9 Liver Transplantation from 1985 – 2018" id="{6A800E27-309F-4411-820C-4F934E299818}">
          <p14:sldIdLst>
            <p14:sldId id="320"/>
            <p14:sldId id="263"/>
            <p14:sldId id="323"/>
            <p14:sldId id="309"/>
            <p14:sldId id="262"/>
            <p14:sldId id="283"/>
            <p14:sldId id="260"/>
            <p14:sldId id="291"/>
            <p14:sldId id="290"/>
            <p14:sldId id="264"/>
            <p14:sldId id="265"/>
            <p14:sldId id="266"/>
            <p14:sldId id="267"/>
          </p14:sldIdLst>
        </p14:section>
        <p14:section name="10 Diagnoses at First Transplant" id="{BE1C2AFC-9170-4B71-A6BB-A7E5E87CCC72}">
          <p14:sldIdLst>
            <p14:sldId id="321"/>
            <p14:sldId id="310"/>
            <p14:sldId id="269"/>
            <p14:sldId id="311"/>
            <p14:sldId id="271"/>
            <p14:sldId id="312"/>
            <p14:sldId id="31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5B5A3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rne\Documents\Mandy\ANZLITR\_31st%20Annual%20Report%20Data%20to%2031%20Dec%202019\Excel%20graphs%20for%20report%202019\5a%20Wait%20list%20analysis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rne\Documents\Mandy\ANZLITR\_31st%20Annual%20Report%20Data%20to%2031%20Dec%202019\Excel%20graphs%20for%20report%202019\9.%20Transplant%20rate%20by%20year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yrne\Documents\Mandy\ANZLITR\_31st%20Annual%20Report%20Data%20to%2031%20Dec%202019\Excel%20graphs%20for%20report%202019\9a%20Pts%20Tx%20Graft%20Type%201985%20-%202019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rne\Documents\Mandy\ANZLITR\_31st%20Annual%20Report%20Data%20to%2031%20Dec%202019\Excel%20graphs%20for%20report%202019\9b%20AnalysisAgeGroups%202019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rne\Documents\Mandy\ANZLITR\_31st%20Annual%20Report%20Data%20to%2031%20Dec%202019\Excel%20graphs%20for%20report%202019\9b%20AnalysisAgeGroups%202019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rne\Documents\Mandy\ANZLITR\_31st%20Annual%20Report%20Data%20to%2031%20Dec%202019\Excel%20graphs%20for%20report%202019\9a%20Pts%20Tx%20Graft%20Type%201985%20-%202019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rne\Documents\Mandy\ANZLITR\_31st%20Annual%20Report%20Data%20to%2031%20Dec%202019\Excel%20graphs%20for%20report%202019\9a%20Pts%20Tx%20Graft%20Type%201985%20-%202019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yrne\Documents\Mandy\ANZLITR\_31st%20Annual%20Report%20Data%20to%2031%20Dec%202019\Excel%20graphs%20for%20report%202019\9a%20Pts%20Tx%20Graft%20Type%201985%20-%202019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yrne\Documents\Mandy\ANZLITR\_31st%20Annual%20Report%20Data%20to%2031%20Dec%202019\Excel%20graphs%20for%20report%202019\9a%20Pts%20Tx%20Graft%20Type%201985%20-%202019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rne\Documents\Mandy\ANZLITR\_31st%20Annual%20Report%20Data%20to%2031%20Dec%202019\Excel%20graphs%20for%20report%202019\10%20Diagnoses%202019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rne\Documents\Mandy\ANZLITR\_31st%20Annual%20Report%20Data%20to%2031%20Dec%202019\Excel%20graphs%20for%20report%202019\10%20Diagnoses%202019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rne\Documents\Mandy\ANZLITR\_31st%20Annual%20Report%20Data%20to%2031%20Dec%202019\Excel%20graphs%20for%20report%202019\5a%20Wait%20list%20analysis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rne\Documents\Mandy\ANZLITR\_31st%20Annual%20Report%20Data%20to%2031%20Dec%202019\Excel%20graphs%20for%20report%202019\5a%20Wait%20list%20analysis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rne\Documents\Mandy\ANZLITR\_31st%20Annual%20Report%20Data%20to%2031%20Dec%202019\Excel%20graphs%20for%20report%202019\5a%20Wait%20list%20analysis%20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rne\Documents\Mandy\ANZLITR\_31st%20Annual%20Report%20Data%20to%2031%20Dec%202019\Excel%20graphs%20for%20report%202019\5a%20Wait%20list%20analysis%20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rne\Documents\Mandy\ANZLITR\_31st%20Annual%20Report%20Data%20to%2031%20Dec%202019\Excel%20graphs%20for%20report%202019\5b%20WaitList%20Median%20tim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yrne\Documents\Mandy\ANZLITR\_31st%20Annual%20Report%20Data%20to%2031%20Dec%202019\Excel%20graphs%20for%20report%202019\6%20DeceasedDonors%20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yrne\Documents\Mandy\ANZLITR\_31st%20Annual%20Report%20Data%20to%2031%20Dec%202019\Excel%20graphs%20for%20report%202019\6%20DeceasedDonors%202019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rne\Documents\Mandy\ANZLITR\_31st%20Annual%20Report%20Data%20to%2031%20Dec%202019\Excel%20graphs%20for%20report%202019\9a%20Pts%20Tx%20Graft%20Type%201985%20-%20201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'WL all'!$B$22</c:f>
              <c:strCache>
                <c:ptCount val="1"/>
                <c:pt idx="0">
                  <c:v>New listing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'WL all'!$C$21:$S$21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'WL all'!$C$22:$S$22</c:f>
              <c:numCache>
                <c:formatCode>General</c:formatCode>
                <c:ptCount val="17"/>
                <c:pt idx="0">
                  <c:v>281</c:v>
                </c:pt>
                <c:pt idx="1">
                  <c:v>288</c:v>
                </c:pt>
                <c:pt idx="2">
                  <c:v>256</c:v>
                </c:pt>
                <c:pt idx="3">
                  <c:v>336</c:v>
                </c:pt>
                <c:pt idx="4">
                  <c:v>289</c:v>
                </c:pt>
                <c:pt idx="5">
                  <c:v>326</c:v>
                </c:pt>
                <c:pt idx="6">
                  <c:v>335</c:v>
                </c:pt>
                <c:pt idx="7">
                  <c:v>324</c:v>
                </c:pt>
                <c:pt idx="8">
                  <c:v>344</c:v>
                </c:pt>
                <c:pt idx="9">
                  <c:v>353</c:v>
                </c:pt>
                <c:pt idx="10">
                  <c:v>395</c:v>
                </c:pt>
                <c:pt idx="11">
                  <c:v>392</c:v>
                </c:pt>
                <c:pt idx="12">
                  <c:v>404</c:v>
                </c:pt>
                <c:pt idx="13">
                  <c:v>414</c:v>
                </c:pt>
                <c:pt idx="14">
                  <c:v>427</c:v>
                </c:pt>
                <c:pt idx="15">
                  <c:v>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38-4C10-A7EB-BDE594DD5392}"/>
            </c:ext>
          </c:extLst>
        </c:ser>
        <c:ser>
          <c:idx val="1"/>
          <c:order val="1"/>
          <c:tx>
            <c:strRef>
              <c:f>'WL all'!$B$23</c:f>
              <c:strCache>
                <c:ptCount val="1"/>
                <c:pt idx="0">
                  <c:v>Transplanted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'WL all'!$C$21:$S$21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'WL all'!$C$23:$S$23</c:f>
              <c:numCache>
                <c:formatCode>General</c:formatCode>
                <c:ptCount val="17"/>
                <c:pt idx="0">
                  <c:v>214</c:v>
                </c:pt>
                <c:pt idx="1">
                  <c:v>191</c:v>
                </c:pt>
                <c:pt idx="2">
                  <c:v>194</c:v>
                </c:pt>
                <c:pt idx="3">
                  <c:v>190</c:v>
                </c:pt>
                <c:pt idx="4">
                  <c:v>229</c:v>
                </c:pt>
                <c:pt idx="5">
                  <c:v>228</c:v>
                </c:pt>
                <c:pt idx="6">
                  <c:v>248</c:v>
                </c:pt>
                <c:pt idx="7">
                  <c:v>253</c:v>
                </c:pt>
                <c:pt idx="8">
                  <c:v>268</c:v>
                </c:pt>
                <c:pt idx="9">
                  <c:v>284</c:v>
                </c:pt>
                <c:pt idx="10">
                  <c:v>278</c:v>
                </c:pt>
                <c:pt idx="11">
                  <c:v>316</c:v>
                </c:pt>
                <c:pt idx="12">
                  <c:v>373</c:v>
                </c:pt>
                <c:pt idx="13">
                  <c:v>337</c:v>
                </c:pt>
                <c:pt idx="14">
                  <c:v>369</c:v>
                </c:pt>
                <c:pt idx="15">
                  <c:v>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38-4C10-A7EB-BDE594DD5392}"/>
            </c:ext>
          </c:extLst>
        </c:ser>
        <c:ser>
          <c:idx val="5"/>
          <c:order val="2"/>
          <c:tx>
            <c:strRef>
              <c:f>'WL all'!$B$26</c:f>
              <c:strCache>
                <c:ptCount val="1"/>
                <c:pt idx="0">
                  <c:v>Listed at year end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'WL all'!$C$21:$S$21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'WL all'!$C$26:$S$26</c:f>
              <c:numCache>
                <c:formatCode>General</c:formatCode>
                <c:ptCount val="17"/>
                <c:pt idx="0">
                  <c:v>119</c:v>
                </c:pt>
                <c:pt idx="1">
                  <c:v>147</c:v>
                </c:pt>
                <c:pt idx="2">
                  <c:v>137</c:v>
                </c:pt>
                <c:pt idx="3">
                  <c:v>201</c:v>
                </c:pt>
                <c:pt idx="4">
                  <c:v>171</c:v>
                </c:pt>
                <c:pt idx="5">
                  <c:v>174</c:v>
                </c:pt>
                <c:pt idx="6">
                  <c:v>203</c:v>
                </c:pt>
                <c:pt idx="7">
                  <c:v>195</c:v>
                </c:pt>
                <c:pt idx="8">
                  <c:v>188</c:v>
                </c:pt>
                <c:pt idx="9">
                  <c:v>170</c:v>
                </c:pt>
                <c:pt idx="10">
                  <c:v>212</c:v>
                </c:pt>
                <c:pt idx="11">
                  <c:v>213</c:v>
                </c:pt>
                <c:pt idx="12">
                  <c:v>163</c:v>
                </c:pt>
                <c:pt idx="13">
                  <c:v>175</c:v>
                </c:pt>
                <c:pt idx="14">
                  <c:v>173</c:v>
                </c:pt>
                <c:pt idx="15">
                  <c:v>169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38-4C10-A7EB-BDE594DD5392}"/>
            </c:ext>
          </c:extLst>
        </c:ser>
        <c:ser>
          <c:idx val="4"/>
          <c:order val="3"/>
          <c:tx>
            <c:strRef>
              <c:f>'WL all'!$B$25</c:f>
              <c:strCache>
                <c:ptCount val="1"/>
                <c:pt idx="0">
                  <c:v>Taken off list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'WL all'!$C$21:$S$21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'WL all'!$C$25:$S$25</c:f>
              <c:numCache>
                <c:formatCode>General</c:formatCode>
                <c:ptCount val="17"/>
                <c:pt idx="0">
                  <c:v>17</c:v>
                </c:pt>
                <c:pt idx="1">
                  <c:v>28</c:v>
                </c:pt>
                <c:pt idx="2">
                  <c:v>31</c:v>
                </c:pt>
                <c:pt idx="3">
                  <c:v>24</c:v>
                </c:pt>
                <c:pt idx="4">
                  <c:v>32</c:v>
                </c:pt>
                <c:pt idx="5">
                  <c:v>38</c:v>
                </c:pt>
                <c:pt idx="6">
                  <c:v>26</c:v>
                </c:pt>
                <c:pt idx="7">
                  <c:v>34</c:v>
                </c:pt>
                <c:pt idx="8">
                  <c:v>30</c:v>
                </c:pt>
                <c:pt idx="9">
                  <c:v>47</c:v>
                </c:pt>
                <c:pt idx="10">
                  <c:v>38</c:v>
                </c:pt>
                <c:pt idx="11">
                  <c:v>36</c:v>
                </c:pt>
                <c:pt idx="12">
                  <c:v>49</c:v>
                </c:pt>
                <c:pt idx="13">
                  <c:v>39</c:v>
                </c:pt>
                <c:pt idx="14">
                  <c:v>39</c:v>
                </c:pt>
                <c:pt idx="15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38-4C10-A7EB-BDE594DD5392}"/>
            </c:ext>
          </c:extLst>
        </c:ser>
        <c:ser>
          <c:idx val="3"/>
          <c:order val="4"/>
          <c:tx>
            <c:strRef>
              <c:f>'WL all'!$B$24</c:f>
              <c:strCache>
                <c:ptCount val="1"/>
                <c:pt idx="0">
                  <c:v>Wait list mortality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'WL all'!$C$21:$S$21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'WL all'!$C$24:$S$24</c:f>
              <c:numCache>
                <c:formatCode>General</c:formatCode>
                <c:ptCount val="17"/>
                <c:pt idx="0">
                  <c:v>24</c:v>
                </c:pt>
                <c:pt idx="1">
                  <c:v>41</c:v>
                </c:pt>
                <c:pt idx="2">
                  <c:v>41</c:v>
                </c:pt>
                <c:pt idx="3">
                  <c:v>58</c:v>
                </c:pt>
                <c:pt idx="4">
                  <c:v>58</c:v>
                </c:pt>
                <c:pt idx="5">
                  <c:v>56</c:v>
                </c:pt>
                <c:pt idx="6">
                  <c:v>32</c:v>
                </c:pt>
                <c:pt idx="7">
                  <c:v>45</c:v>
                </c:pt>
                <c:pt idx="8">
                  <c:v>53</c:v>
                </c:pt>
                <c:pt idx="9">
                  <c:v>40</c:v>
                </c:pt>
                <c:pt idx="10">
                  <c:v>37</c:v>
                </c:pt>
                <c:pt idx="11">
                  <c:v>39</c:v>
                </c:pt>
                <c:pt idx="12">
                  <c:v>32</c:v>
                </c:pt>
                <c:pt idx="13">
                  <c:v>26</c:v>
                </c:pt>
                <c:pt idx="14">
                  <c:v>21</c:v>
                </c:pt>
                <c:pt idx="15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738-4C10-A7EB-BDE594DD5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2184736"/>
        <c:axId val="452193592"/>
      </c:lineChart>
      <c:catAx>
        <c:axId val="452184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93592"/>
        <c:crosses val="autoZero"/>
        <c:auto val="1"/>
        <c:lblAlgn val="ctr"/>
        <c:lblOffset val="100"/>
        <c:noMultiLvlLbl val="0"/>
      </c:catAx>
      <c:valAx>
        <c:axId val="452193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847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'Tx rate ANZ population'!$H$5</c:f>
              <c:strCache>
                <c:ptCount val="1"/>
                <c:pt idx="0">
                  <c:v>ANZ transplant 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'Tx rate ANZ population'!$G$6:$G$41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'Tx rate ANZ population'!$H$6:$H$41</c:f>
              <c:numCache>
                <c:formatCode>0.00</c:formatCode>
                <c:ptCount val="36"/>
                <c:pt idx="0">
                  <c:v>0.36451373399224918</c:v>
                </c:pt>
                <c:pt idx="1">
                  <c:v>1.3366049996532539</c:v>
                </c:pt>
                <c:pt idx="2">
                  <c:v>1.5200077864932209</c:v>
                </c:pt>
                <c:pt idx="3">
                  <c:v>3.1449237785290762</c:v>
                </c:pt>
                <c:pt idx="4">
                  <c:v>4.9245259762097131</c:v>
                </c:pt>
                <c:pt idx="5">
                  <c:v>3.8872374608409417</c:v>
                </c:pt>
                <c:pt idx="6">
                  <c:v>5.5515724087042724</c:v>
                </c:pt>
                <c:pt idx="7">
                  <c:v>6.6321375478798883</c:v>
                </c:pt>
                <c:pt idx="8">
                  <c:v>6.0046282548720757</c:v>
                </c:pt>
                <c:pt idx="9">
                  <c:v>6.3597483080864476</c:v>
                </c:pt>
                <c:pt idx="10">
                  <c:v>6.7349890838197339</c:v>
                </c:pt>
                <c:pt idx="11">
                  <c:v>6.3822913774926642</c:v>
                </c:pt>
                <c:pt idx="12">
                  <c:v>6.8570801638385017</c:v>
                </c:pt>
                <c:pt idx="13">
                  <c:v>7.4107536692105818</c:v>
                </c:pt>
                <c:pt idx="14">
                  <c:v>6.6314424353467301</c:v>
                </c:pt>
                <c:pt idx="15">
                  <c:v>7.9081830401975548</c:v>
                </c:pt>
                <c:pt idx="16">
                  <c:v>6.6945144161862027</c:v>
                </c:pt>
                <c:pt idx="17">
                  <c:v>8.094955609340154</c:v>
                </c:pt>
                <c:pt idx="18">
                  <c:v>7.2000403537145408</c:v>
                </c:pt>
                <c:pt idx="19">
                  <c:v>8.8575048086110506</c:v>
                </c:pt>
                <c:pt idx="20">
                  <c:v>7.8046650076373343</c:v>
                </c:pt>
                <c:pt idx="21">
                  <c:v>7.8110382613240832</c:v>
                </c:pt>
                <c:pt idx="22">
                  <c:v>7.5212313474947035</c:v>
                </c:pt>
                <c:pt idx="23">
                  <c:v>8.8911580539235153</c:v>
                </c:pt>
                <c:pt idx="24">
                  <c:v>8.7030464441508908</c:v>
                </c:pt>
                <c:pt idx="25">
                  <c:v>9.3421439293637487</c:v>
                </c:pt>
                <c:pt idx="26">
                  <c:v>9.3976594330566652</c:v>
                </c:pt>
                <c:pt idx="27">
                  <c:v>9.797497784869833</c:v>
                </c:pt>
                <c:pt idx="28">
                  <c:v>10.224957342306045</c:v>
                </c:pt>
                <c:pt idx="29">
                  <c:v>9.8565024427994015</c:v>
                </c:pt>
                <c:pt idx="30">
                  <c:v>11.030330231681265</c:v>
                </c:pt>
                <c:pt idx="31">
                  <c:v>12.79268672623966</c:v>
                </c:pt>
                <c:pt idx="32">
                  <c:v>11.372513949890072</c:v>
                </c:pt>
                <c:pt idx="33">
                  <c:v>12.254050985021465</c:v>
                </c:pt>
                <c:pt idx="34">
                  <c:v>12.036499507272156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31-4A20-9C2C-1BD7D06BB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339263"/>
        <c:axId val="34271167"/>
      </c:lineChart>
      <c:lineChart>
        <c:grouping val="standard"/>
        <c:varyColors val="0"/>
        <c:ser>
          <c:idx val="1"/>
          <c:order val="1"/>
          <c:tx>
            <c:strRef>
              <c:f>'Tx rate ANZ population'!$I$5</c:f>
              <c:strCache>
                <c:ptCount val="1"/>
                <c:pt idx="0">
                  <c:v>ANZ Population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'Tx rate ANZ population'!$G$6:$G$41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'Tx rate ANZ population'!$I$6:$I$41</c:f>
              <c:numCache>
                <c:formatCode>0.00</c:formatCode>
                <c:ptCount val="36"/>
                <c:pt idx="0">
                  <c:v>19.203665999999998</c:v>
                </c:pt>
                <c:pt idx="1">
                  <c:v>19.452269000000001</c:v>
                </c:pt>
                <c:pt idx="2">
                  <c:v>19.736740999999999</c:v>
                </c:pt>
                <c:pt idx="3">
                  <c:v>20.032281999999999</c:v>
                </c:pt>
                <c:pt idx="4">
                  <c:v>20.306522999999999</c:v>
                </c:pt>
                <c:pt idx="5">
                  <c:v>20.580168</c:v>
                </c:pt>
                <c:pt idx="6">
                  <c:v>20.894981000000001</c:v>
                </c:pt>
                <c:pt idx="7">
                  <c:v>21.109332999999999</c:v>
                </c:pt>
                <c:pt idx="8">
                  <c:v>21.316890000000001</c:v>
                </c:pt>
                <c:pt idx="9">
                  <c:v>21.541733000000001</c:v>
                </c:pt>
                <c:pt idx="10">
                  <c:v>21.826315999999998</c:v>
                </c:pt>
                <c:pt idx="11">
                  <c:v>22.092379000000001</c:v>
                </c:pt>
                <c:pt idx="12">
                  <c:v>22.312704</c:v>
                </c:pt>
                <c:pt idx="13">
                  <c:v>22.53482</c:v>
                </c:pt>
                <c:pt idx="14">
                  <c:v>22.770309999999998</c:v>
                </c:pt>
                <c:pt idx="15">
                  <c:v>23.014136000000001</c:v>
                </c:pt>
                <c:pt idx="16">
                  <c:v>23.302661000000001</c:v>
                </c:pt>
                <c:pt idx="17">
                  <c:v>23.594940999999999</c:v>
                </c:pt>
                <c:pt idx="18">
                  <c:v>23.888755</c:v>
                </c:pt>
                <c:pt idx="19">
                  <c:v>24.160302999999999</c:v>
                </c:pt>
                <c:pt idx="20">
                  <c:v>24.472543000000002</c:v>
                </c:pt>
                <c:pt idx="21">
                  <c:v>24.836646999999999</c:v>
                </c:pt>
                <c:pt idx="22">
                  <c:v>25.261821000000001</c:v>
                </c:pt>
                <c:pt idx="23">
                  <c:v>25.755925000000001</c:v>
                </c:pt>
                <c:pt idx="24">
                  <c:v>26.197723</c:v>
                </c:pt>
                <c:pt idx="25">
                  <c:v>26.546368999999999</c:v>
                </c:pt>
                <c:pt idx="26">
                  <c:v>26.921596999999998</c:v>
                </c:pt>
                <c:pt idx="27">
                  <c:v>27.353923000000002</c:v>
                </c:pt>
                <c:pt idx="28">
                  <c:v>27.775176999999999</c:v>
                </c:pt>
                <c:pt idx="29">
                  <c:v>28.204730999999999</c:v>
                </c:pt>
                <c:pt idx="30">
                  <c:v>28.648281000000001</c:v>
                </c:pt>
                <c:pt idx="31">
                  <c:v>29.157284000000001</c:v>
                </c:pt>
                <c:pt idx="32">
                  <c:v>29.632850000000001</c:v>
                </c:pt>
                <c:pt idx="33">
                  <c:v>30.112490999999999</c:v>
                </c:pt>
                <c:pt idx="34">
                  <c:v>30.573672999999999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31-4A20-9C2C-1BD7D06BB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136111"/>
        <c:axId val="214615823"/>
      </c:lineChart>
      <c:catAx>
        <c:axId val="21133926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71167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3427116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>
                    <a:solidFill>
                      <a:schemeClr val="accent1">
                        <a:lumMod val="75000"/>
                      </a:schemeClr>
                    </a:solidFill>
                  </a:rPr>
                  <a:t>ANZ transplant rate</a:t>
                </a:r>
              </a:p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baseline="0">
                    <a:solidFill>
                      <a:schemeClr val="accent1">
                        <a:lumMod val="75000"/>
                      </a:schemeClr>
                    </a:solidFill>
                  </a:rPr>
                  <a:t>(per million  population)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accen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339263"/>
        <c:crosses val="autoZero"/>
        <c:crossBetween val="midCat"/>
      </c:valAx>
      <c:valAx>
        <c:axId val="21461582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>
                    <a:solidFill>
                      <a:schemeClr val="accent2">
                        <a:lumMod val="75000"/>
                      </a:schemeClr>
                    </a:solidFill>
                  </a:rPr>
                  <a:t>ANZ population (million)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accent2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36111"/>
        <c:crosses val="max"/>
        <c:crossBetween val="between"/>
      </c:valAx>
      <c:catAx>
        <c:axId val="2413611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461582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76933406579991"/>
          <c:y val="4.4895577974066639E-2"/>
          <c:w val="0.75908762131477736"/>
          <c:h val="0.79247336729967577"/>
        </c:manualLayout>
      </c:layout>
      <c:lineChart>
        <c:grouping val="standard"/>
        <c:varyColors val="0"/>
        <c:ser>
          <c:idx val="2"/>
          <c:order val="0"/>
          <c:tx>
            <c:strRef>
              <c:f>'1985 - 2019 Pts by year'!$E$3</c:f>
              <c:strCache>
                <c:ptCount val="1"/>
                <c:pt idx="0">
                  <c:v>All patients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'1985 - 2019 Pts by year'!$B$4:$B$39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'1985 - 2019 Pts by year'!$E$4:$E$39</c:f>
              <c:numCache>
                <c:formatCode>General</c:formatCode>
                <c:ptCount val="36"/>
                <c:pt idx="0">
                  <c:v>7</c:v>
                </c:pt>
                <c:pt idx="1">
                  <c:v>22</c:v>
                </c:pt>
                <c:pt idx="2">
                  <c:v>27</c:v>
                </c:pt>
                <c:pt idx="3">
                  <c:v>61</c:v>
                </c:pt>
                <c:pt idx="4">
                  <c:v>88</c:v>
                </c:pt>
                <c:pt idx="5">
                  <c:v>75</c:v>
                </c:pt>
                <c:pt idx="6">
                  <c:v>109</c:v>
                </c:pt>
                <c:pt idx="7">
                  <c:v>128</c:v>
                </c:pt>
                <c:pt idx="8">
                  <c:v>114</c:v>
                </c:pt>
                <c:pt idx="9">
                  <c:v>126</c:v>
                </c:pt>
                <c:pt idx="10">
                  <c:v>133</c:v>
                </c:pt>
                <c:pt idx="11">
                  <c:v>132</c:v>
                </c:pt>
                <c:pt idx="12">
                  <c:v>139</c:v>
                </c:pt>
                <c:pt idx="13">
                  <c:v>154</c:v>
                </c:pt>
                <c:pt idx="14">
                  <c:v>139</c:v>
                </c:pt>
                <c:pt idx="15">
                  <c:v>172</c:v>
                </c:pt>
                <c:pt idx="16">
                  <c:v>144</c:v>
                </c:pt>
                <c:pt idx="17">
                  <c:v>178</c:v>
                </c:pt>
                <c:pt idx="18">
                  <c:v>163</c:v>
                </c:pt>
                <c:pt idx="19">
                  <c:v>203</c:v>
                </c:pt>
                <c:pt idx="20">
                  <c:v>183</c:v>
                </c:pt>
                <c:pt idx="21">
                  <c:v>180</c:v>
                </c:pt>
                <c:pt idx="22">
                  <c:v>172</c:v>
                </c:pt>
                <c:pt idx="23">
                  <c:v>217</c:v>
                </c:pt>
                <c:pt idx="24">
                  <c:v>211</c:v>
                </c:pt>
                <c:pt idx="25">
                  <c:v>233</c:v>
                </c:pt>
                <c:pt idx="26">
                  <c:v>224</c:v>
                </c:pt>
                <c:pt idx="27">
                  <c:v>245</c:v>
                </c:pt>
                <c:pt idx="28">
                  <c:v>263</c:v>
                </c:pt>
                <c:pt idx="29">
                  <c:v>263</c:v>
                </c:pt>
                <c:pt idx="30">
                  <c:v>295</c:v>
                </c:pt>
                <c:pt idx="31">
                  <c:v>336</c:v>
                </c:pt>
                <c:pt idx="32">
                  <c:v>314</c:v>
                </c:pt>
                <c:pt idx="33">
                  <c:v>336</c:v>
                </c:pt>
                <c:pt idx="34">
                  <c:v>340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9F-4D99-9C38-E191035F29A2}"/>
            </c:ext>
          </c:extLst>
        </c:ser>
        <c:ser>
          <c:idx val="1"/>
          <c:order val="1"/>
          <c:tx>
            <c:strRef>
              <c:f>'1985 - 2019 Pts by year'!$D$3</c:f>
              <c:strCache>
                <c:ptCount val="1"/>
                <c:pt idx="0">
                  <c:v>Adults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'1985 - 2019 Pts by year'!$B$4:$B$39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'1985 - 2019 Pts by year'!$D$4:$D$39</c:f>
              <c:numCache>
                <c:formatCode>General</c:formatCode>
                <c:ptCount val="36"/>
                <c:pt idx="0">
                  <c:v>4</c:v>
                </c:pt>
                <c:pt idx="1">
                  <c:v>17</c:v>
                </c:pt>
                <c:pt idx="2">
                  <c:v>15</c:v>
                </c:pt>
                <c:pt idx="3">
                  <c:v>40</c:v>
                </c:pt>
                <c:pt idx="4">
                  <c:v>54</c:v>
                </c:pt>
                <c:pt idx="5">
                  <c:v>52</c:v>
                </c:pt>
                <c:pt idx="6">
                  <c:v>81</c:v>
                </c:pt>
                <c:pt idx="7">
                  <c:v>89</c:v>
                </c:pt>
                <c:pt idx="8">
                  <c:v>87</c:v>
                </c:pt>
                <c:pt idx="9">
                  <c:v>102</c:v>
                </c:pt>
                <c:pt idx="10">
                  <c:v>102</c:v>
                </c:pt>
                <c:pt idx="11">
                  <c:v>108</c:v>
                </c:pt>
                <c:pt idx="12">
                  <c:v>121</c:v>
                </c:pt>
                <c:pt idx="13">
                  <c:v>133</c:v>
                </c:pt>
                <c:pt idx="14">
                  <c:v>116</c:v>
                </c:pt>
                <c:pt idx="15">
                  <c:v>151</c:v>
                </c:pt>
                <c:pt idx="16">
                  <c:v>125</c:v>
                </c:pt>
                <c:pt idx="17">
                  <c:v>151</c:v>
                </c:pt>
                <c:pt idx="18">
                  <c:v>143</c:v>
                </c:pt>
                <c:pt idx="19">
                  <c:v>178</c:v>
                </c:pt>
                <c:pt idx="20">
                  <c:v>151</c:v>
                </c:pt>
                <c:pt idx="21">
                  <c:v>156</c:v>
                </c:pt>
                <c:pt idx="22">
                  <c:v>142</c:v>
                </c:pt>
                <c:pt idx="23">
                  <c:v>185</c:v>
                </c:pt>
                <c:pt idx="24">
                  <c:v>176</c:v>
                </c:pt>
                <c:pt idx="25">
                  <c:v>192</c:v>
                </c:pt>
                <c:pt idx="26">
                  <c:v>193</c:v>
                </c:pt>
                <c:pt idx="27">
                  <c:v>201</c:v>
                </c:pt>
                <c:pt idx="28">
                  <c:v>221</c:v>
                </c:pt>
                <c:pt idx="29">
                  <c:v>224</c:v>
                </c:pt>
                <c:pt idx="30">
                  <c:v>256</c:v>
                </c:pt>
                <c:pt idx="31">
                  <c:v>281</c:v>
                </c:pt>
                <c:pt idx="32">
                  <c:v>268</c:v>
                </c:pt>
                <c:pt idx="33">
                  <c:v>294</c:v>
                </c:pt>
                <c:pt idx="34">
                  <c:v>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9F-4D99-9C38-E191035F29A2}"/>
            </c:ext>
          </c:extLst>
        </c:ser>
        <c:ser>
          <c:idx val="0"/>
          <c:order val="2"/>
          <c:tx>
            <c:strRef>
              <c:f>'1985 - 2019 Pts by year'!$C$3</c:f>
              <c:strCache>
                <c:ptCount val="1"/>
                <c:pt idx="0">
                  <c:v>Children 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'1985 - 2019 Pts by year'!$B$4:$B$39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'1985 - 2019 Pts by year'!$C$4:$C$39</c:f>
              <c:numCache>
                <c:formatCode>General</c:formatCode>
                <c:ptCount val="36"/>
                <c:pt idx="0">
                  <c:v>3</c:v>
                </c:pt>
                <c:pt idx="1">
                  <c:v>5</c:v>
                </c:pt>
                <c:pt idx="2">
                  <c:v>12</c:v>
                </c:pt>
                <c:pt idx="3">
                  <c:v>21</c:v>
                </c:pt>
                <c:pt idx="4">
                  <c:v>34</c:v>
                </c:pt>
                <c:pt idx="5">
                  <c:v>23</c:v>
                </c:pt>
                <c:pt idx="6">
                  <c:v>28</c:v>
                </c:pt>
                <c:pt idx="7">
                  <c:v>39</c:v>
                </c:pt>
                <c:pt idx="8">
                  <c:v>27</c:v>
                </c:pt>
                <c:pt idx="9">
                  <c:v>24</c:v>
                </c:pt>
                <c:pt idx="10">
                  <c:v>31</c:v>
                </c:pt>
                <c:pt idx="11">
                  <c:v>24</c:v>
                </c:pt>
                <c:pt idx="12">
                  <c:v>18</c:v>
                </c:pt>
                <c:pt idx="13">
                  <c:v>21</c:v>
                </c:pt>
                <c:pt idx="14">
                  <c:v>23</c:v>
                </c:pt>
                <c:pt idx="15">
                  <c:v>21</c:v>
                </c:pt>
                <c:pt idx="16">
                  <c:v>19</c:v>
                </c:pt>
                <c:pt idx="17">
                  <c:v>27</c:v>
                </c:pt>
                <c:pt idx="18">
                  <c:v>20</c:v>
                </c:pt>
                <c:pt idx="19">
                  <c:v>25</c:v>
                </c:pt>
                <c:pt idx="20">
                  <c:v>32</c:v>
                </c:pt>
                <c:pt idx="21">
                  <c:v>24</c:v>
                </c:pt>
                <c:pt idx="22">
                  <c:v>30</c:v>
                </c:pt>
                <c:pt idx="23">
                  <c:v>32</c:v>
                </c:pt>
                <c:pt idx="24">
                  <c:v>35</c:v>
                </c:pt>
                <c:pt idx="25">
                  <c:v>41</c:v>
                </c:pt>
                <c:pt idx="26">
                  <c:v>31</c:v>
                </c:pt>
                <c:pt idx="27">
                  <c:v>44</c:v>
                </c:pt>
                <c:pt idx="28">
                  <c:v>42</c:v>
                </c:pt>
                <c:pt idx="29">
                  <c:v>39</c:v>
                </c:pt>
                <c:pt idx="30">
                  <c:v>39</c:v>
                </c:pt>
                <c:pt idx="31">
                  <c:v>55</c:v>
                </c:pt>
                <c:pt idx="32">
                  <c:v>46</c:v>
                </c:pt>
                <c:pt idx="33">
                  <c:v>42</c:v>
                </c:pt>
                <c:pt idx="34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9F-4D99-9C38-E191035F2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314176"/>
        <c:axId val="87425792"/>
      </c:lineChart>
      <c:catAx>
        <c:axId val="85314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transplant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25792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874257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</a:t>
                </a:r>
                <a:r>
                  <a:rPr lang="en-US" baseline="0"/>
                  <a:t> of p</a:t>
                </a:r>
                <a:r>
                  <a:rPr lang="en-US"/>
                  <a:t>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31417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'Age Strata'!$B$6</c:f>
              <c:strCache>
                <c:ptCount val="1"/>
                <c:pt idx="0">
                  <c:v>Paediatric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BF-43F9-925F-6D55077D1A6B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BF-43F9-925F-6D55077D1A6B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BF-43F9-925F-6D55077D1A6B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4BF-43F9-925F-6D55077D1A6B}"/>
              </c:ext>
            </c:extLst>
          </c:dPt>
          <c:dLbls>
            <c:delete val="1"/>
          </c:dLbls>
          <c:cat>
            <c:strRef>
              <c:f>'Age Strata'!$A$7:$A$16</c:f>
              <c:strCache>
                <c:ptCount val="10"/>
                <c:pt idx="0">
                  <c:v>&lt;1y</c:v>
                </c:pt>
                <c:pt idx="1">
                  <c:v>1-2y</c:v>
                </c:pt>
                <c:pt idx="2">
                  <c:v>3-9y</c:v>
                </c:pt>
                <c:pt idx="3">
                  <c:v>10-15y</c:v>
                </c:pt>
                <c:pt idx="4">
                  <c:v>16-29y</c:v>
                </c:pt>
                <c:pt idx="5">
                  <c:v>30-39y</c:v>
                </c:pt>
                <c:pt idx="6">
                  <c:v>40-49y</c:v>
                </c:pt>
                <c:pt idx="7">
                  <c:v>50-59y</c:v>
                </c:pt>
                <c:pt idx="8">
                  <c:v>60-69y</c:v>
                </c:pt>
                <c:pt idx="9">
                  <c:v>70 years or older</c:v>
                </c:pt>
              </c:strCache>
            </c:strRef>
          </c:cat>
          <c:val>
            <c:numRef>
              <c:f>'Age Strata'!$B$7:$B$16</c:f>
              <c:numCache>
                <c:formatCode>General</c:formatCode>
                <c:ptCount val="10"/>
                <c:pt idx="0">
                  <c:v>264</c:v>
                </c:pt>
                <c:pt idx="1">
                  <c:v>316</c:v>
                </c:pt>
                <c:pt idx="2">
                  <c:v>289</c:v>
                </c:pt>
                <c:pt idx="3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4BF-43F9-925F-6D55077D1A6B}"/>
            </c:ext>
          </c:extLst>
        </c:ser>
        <c:ser>
          <c:idx val="1"/>
          <c:order val="1"/>
          <c:tx>
            <c:strRef>
              <c:f>'Age Strata'!$C$6</c:f>
              <c:strCache>
                <c:ptCount val="1"/>
                <c:pt idx="0">
                  <c:v>Adult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delete val="1"/>
          </c:dLbls>
          <c:cat>
            <c:strRef>
              <c:f>'Age Strata'!$A$7:$A$16</c:f>
              <c:strCache>
                <c:ptCount val="10"/>
                <c:pt idx="0">
                  <c:v>&lt;1y</c:v>
                </c:pt>
                <c:pt idx="1">
                  <c:v>1-2y</c:v>
                </c:pt>
                <c:pt idx="2">
                  <c:v>3-9y</c:v>
                </c:pt>
                <c:pt idx="3">
                  <c:v>10-15y</c:v>
                </c:pt>
                <c:pt idx="4">
                  <c:v>16-29y</c:v>
                </c:pt>
                <c:pt idx="5">
                  <c:v>30-39y</c:v>
                </c:pt>
                <c:pt idx="6">
                  <c:v>40-49y</c:v>
                </c:pt>
                <c:pt idx="7">
                  <c:v>50-59y</c:v>
                </c:pt>
                <c:pt idx="8">
                  <c:v>60-69y</c:v>
                </c:pt>
                <c:pt idx="9">
                  <c:v>70 years or older</c:v>
                </c:pt>
              </c:strCache>
            </c:strRef>
          </c:cat>
          <c:val>
            <c:numRef>
              <c:f>'Age Strata'!$C$7:$C$16</c:f>
              <c:numCache>
                <c:formatCode>General</c:formatCode>
                <c:ptCount val="10"/>
                <c:pt idx="4">
                  <c:v>409</c:v>
                </c:pt>
                <c:pt idx="5">
                  <c:v>467</c:v>
                </c:pt>
                <c:pt idx="6">
                  <c:v>1195</c:v>
                </c:pt>
                <c:pt idx="7">
                  <c:v>1961</c:v>
                </c:pt>
                <c:pt idx="8">
                  <c:v>1053</c:v>
                </c:pt>
                <c:pt idx="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4BF-43F9-925F-6D55077D1A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99150464"/>
        <c:axId val="101105024"/>
      </c:barChart>
      <c:catAx>
        <c:axId val="99150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Age at first ANZ</a:t>
                </a:r>
                <a:r>
                  <a:rPr lang="en-AU" baseline="0"/>
                  <a:t> t</a:t>
                </a:r>
                <a:r>
                  <a:rPr lang="en-AU"/>
                  <a:t>ransplant (years)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105024"/>
        <c:crosses val="autoZero"/>
        <c:auto val="1"/>
        <c:lblAlgn val="ctr"/>
        <c:lblOffset val="100"/>
        <c:noMultiLvlLbl val="0"/>
      </c:catAx>
      <c:valAx>
        <c:axId val="1011050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150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'Age Strata by Tx era'!$A$17</c:f>
              <c:strCache>
                <c:ptCount val="1"/>
                <c:pt idx="0">
                  <c:v>&lt;1y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'Age Strata by Tx era'!$B$16:$H$16</c:f>
              <c:strCache>
                <c:ptCount val="7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</c:strCache>
            </c:strRef>
          </c:cat>
          <c:val>
            <c:numRef>
              <c:f>'Age Strata by Tx era'!$B$17:$H$17</c:f>
              <c:numCache>
                <c:formatCode>General</c:formatCode>
                <c:ptCount val="7"/>
                <c:pt idx="0">
                  <c:v>11</c:v>
                </c:pt>
                <c:pt idx="1">
                  <c:v>23</c:v>
                </c:pt>
                <c:pt idx="2">
                  <c:v>21</c:v>
                </c:pt>
                <c:pt idx="3">
                  <c:v>24</c:v>
                </c:pt>
                <c:pt idx="4">
                  <c:v>40</c:v>
                </c:pt>
                <c:pt idx="5">
                  <c:v>65</c:v>
                </c:pt>
                <c:pt idx="6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6A-4BEF-9B00-EEF52625E0CF}"/>
            </c:ext>
          </c:extLst>
        </c:ser>
        <c:ser>
          <c:idx val="1"/>
          <c:order val="1"/>
          <c:tx>
            <c:strRef>
              <c:f>'Age Strata by Tx era'!$A$18</c:f>
              <c:strCache>
                <c:ptCount val="1"/>
                <c:pt idx="0">
                  <c:v>1-2y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effectLst/>
          </c:spPr>
          <c:invertIfNegative val="0"/>
          <c:cat>
            <c:strRef>
              <c:f>'Age Strata by Tx era'!$B$16:$H$16</c:f>
              <c:strCache>
                <c:ptCount val="7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</c:strCache>
            </c:strRef>
          </c:cat>
          <c:val>
            <c:numRef>
              <c:f>'Age Strata by Tx era'!$B$18:$H$18</c:f>
              <c:numCache>
                <c:formatCode>General</c:formatCode>
                <c:ptCount val="7"/>
                <c:pt idx="0">
                  <c:v>31</c:v>
                </c:pt>
                <c:pt idx="1">
                  <c:v>49</c:v>
                </c:pt>
                <c:pt idx="2">
                  <c:v>44</c:v>
                </c:pt>
                <c:pt idx="3">
                  <c:v>36</c:v>
                </c:pt>
                <c:pt idx="4">
                  <c:v>49</c:v>
                </c:pt>
                <c:pt idx="5">
                  <c:v>51</c:v>
                </c:pt>
                <c:pt idx="6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6A-4BEF-9B00-EEF52625E0CF}"/>
            </c:ext>
          </c:extLst>
        </c:ser>
        <c:ser>
          <c:idx val="2"/>
          <c:order val="2"/>
          <c:tx>
            <c:strRef>
              <c:f>'Age Strata by Tx era'!$A$19</c:f>
              <c:strCache>
                <c:ptCount val="1"/>
                <c:pt idx="0">
                  <c:v>3-9y</c:v>
                </c:pt>
              </c:strCache>
            </c:strRef>
          </c:tx>
          <c:spPr>
            <a:solidFill>
              <a:srgbClr val="CC66FF"/>
            </a:solidFill>
            <a:ln>
              <a:solidFill>
                <a:srgbClr val="CC66FF"/>
              </a:solidFill>
            </a:ln>
            <a:effectLst/>
          </c:spPr>
          <c:invertIfNegative val="0"/>
          <c:cat>
            <c:strRef>
              <c:f>'Age Strata by Tx era'!$B$16:$H$16</c:f>
              <c:strCache>
                <c:ptCount val="7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</c:strCache>
            </c:strRef>
          </c:cat>
          <c:val>
            <c:numRef>
              <c:f>'Age Strata by Tx era'!$B$19:$H$19</c:f>
              <c:numCache>
                <c:formatCode>General</c:formatCode>
                <c:ptCount val="7"/>
                <c:pt idx="0">
                  <c:v>19</c:v>
                </c:pt>
                <c:pt idx="1">
                  <c:v>40</c:v>
                </c:pt>
                <c:pt idx="2">
                  <c:v>33</c:v>
                </c:pt>
                <c:pt idx="3">
                  <c:v>38</c:v>
                </c:pt>
                <c:pt idx="4">
                  <c:v>46</c:v>
                </c:pt>
                <c:pt idx="5">
                  <c:v>53</c:v>
                </c:pt>
                <c:pt idx="6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6A-4BEF-9B00-EEF52625E0CF}"/>
            </c:ext>
          </c:extLst>
        </c:ser>
        <c:ser>
          <c:idx val="3"/>
          <c:order val="3"/>
          <c:tx>
            <c:strRef>
              <c:f>'Age Strata by Tx era'!$A$20</c:f>
              <c:strCache>
                <c:ptCount val="1"/>
                <c:pt idx="0">
                  <c:v>10-15y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cat>
            <c:strRef>
              <c:f>'Age Strata by Tx era'!$B$16:$H$16</c:f>
              <c:strCache>
                <c:ptCount val="7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</c:strCache>
            </c:strRef>
          </c:cat>
          <c:val>
            <c:numRef>
              <c:f>'Age Strata by Tx era'!$B$20:$H$20</c:f>
              <c:numCache>
                <c:formatCode>General</c:formatCode>
                <c:ptCount val="7"/>
                <c:pt idx="0">
                  <c:v>14</c:v>
                </c:pt>
                <c:pt idx="1">
                  <c:v>29</c:v>
                </c:pt>
                <c:pt idx="2">
                  <c:v>19</c:v>
                </c:pt>
                <c:pt idx="3">
                  <c:v>14</c:v>
                </c:pt>
                <c:pt idx="4">
                  <c:v>18</c:v>
                </c:pt>
                <c:pt idx="5">
                  <c:v>28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6A-4BEF-9B00-EEF52625E0CF}"/>
            </c:ext>
          </c:extLst>
        </c:ser>
        <c:ser>
          <c:idx val="4"/>
          <c:order val="4"/>
          <c:tx>
            <c:strRef>
              <c:f>'Age Strata by Tx era'!$A$21</c:f>
              <c:strCache>
                <c:ptCount val="1"/>
                <c:pt idx="0">
                  <c:v>16-29y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cat>
            <c:strRef>
              <c:f>'Age Strata by Tx era'!$B$16:$H$16</c:f>
              <c:strCache>
                <c:ptCount val="7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</c:strCache>
            </c:strRef>
          </c:cat>
          <c:val>
            <c:numRef>
              <c:f>'Age Strata by Tx era'!$B$21:$H$21</c:f>
              <c:numCache>
                <c:formatCode>General</c:formatCode>
                <c:ptCount val="7"/>
                <c:pt idx="0">
                  <c:v>25</c:v>
                </c:pt>
                <c:pt idx="1">
                  <c:v>60</c:v>
                </c:pt>
                <c:pt idx="2">
                  <c:v>62</c:v>
                </c:pt>
                <c:pt idx="3">
                  <c:v>47</c:v>
                </c:pt>
                <c:pt idx="4">
                  <c:v>54</c:v>
                </c:pt>
                <c:pt idx="5">
                  <c:v>76</c:v>
                </c:pt>
                <c:pt idx="6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6A-4BEF-9B00-EEF52625E0CF}"/>
            </c:ext>
          </c:extLst>
        </c:ser>
        <c:ser>
          <c:idx val="5"/>
          <c:order val="5"/>
          <c:tx>
            <c:strRef>
              <c:f>'Age Strata by Tx era'!$A$22</c:f>
              <c:strCache>
                <c:ptCount val="1"/>
                <c:pt idx="0">
                  <c:v>30-39y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'Age Strata by Tx era'!$B$16:$H$16</c:f>
              <c:strCache>
                <c:ptCount val="7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</c:strCache>
            </c:strRef>
          </c:cat>
          <c:val>
            <c:numRef>
              <c:f>'Age Strata by Tx era'!$B$22:$H$22</c:f>
              <c:numCache>
                <c:formatCode>General</c:formatCode>
                <c:ptCount val="7"/>
                <c:pt idx="0">
                  <c:v>26</c:v>
                </c:pt>
                <c:pt idx="1">
                  <c:v>67</c:v>
                </c:pt>
                <c:pt idx="2">
                  <c:v>73</c:v>
                </c:pt>
                <c:pt idx="3">
                  <c:v>69</c:v>
                </c:pt>
                <c:pt idx="4">
                  <c:v>62</c:v>
                </c:pt>
                <c:pt idx="5">
                  <c:v>72</c:v>
                </c:pt>
                <c:pt idx="6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76A-4BEF-9B00-EEF52625E0CF}"/>
            </c:ext>
          </c:extLst>
        </c:ser>
        <c:ser>
          <c:idx val="6"/>
          <c:order val="6"/>
          <c:tx>
            <c:strRef>
              <c:f>'Age Strata by Tx era'!$A$23</c:f>
              <c:strCache>
                <c:ptCount val="1"/>
                <c:pt idx="0">
                  <c:v>40-49y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'Age Strata by Tx era'!$B$16:$H$16</c:f>
              <c:strCache>
                <c:ptCount val="7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</c:strCache>
            </c:strRef>
          </c:cat>
          <c:val>
            <c:numRef>
              <c:f>'Age Strata by Tx era'!$B$23:$H$23</c:f>
              <c:numCache>
                <c:formatCode>General</c:formatCode>
                <c:ptCount val="7"/>
                <c:pt idx="0">
                  <c:v>46</c:v>
                </c:pt>
                <c:pt idx="1">
                  <c:v>121</c:v>
                </c:pt>
                <c:pt idx="2">
                  <c:v>203</c:v>
                </c:pt>
                <c:pt idx="3">
                  <c:v>246</c:v>
                </c:pt>
                <c:pt idx="4">
                  <c:v>211</c:v>
                </c:pt>
                <c:pt idx="5">
                  <c:v>170</c:v>
                </c:pt>
                <c:pt idx="6">
                  <c:v>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6A-4BEF-9B00-EEF52625E0CF}"/>
            </c:ext>
          </c:extLst>
        </c:ser>
        <c:ser>
          <c:idx val="7"/>
          <c:order val="7"/>
          <c:tx>
            <c:strRef>
              <c:f>'Age Strata by Tx era'!$A$24</c:f>
              <c:strCache>
                <c:ptCount val="1"/>
                <c:pt idx="0">
                  <c:v>50-59y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rgbClr val="FF6600"/>
              </a:solidFill>
            </a:ln>
            <a:effectLst/>
          </c:spPr>
          <c:invertIfNegative val="0"/>
          <c:cat>
            <c:strRef>
              <c:f>'Age Strata by Tx era'!$B$16:$H$16</c:f>
              <c:strCache>
                <c:ptCount val="7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</c:strCache>
            </c:strRef>
          </c:cat>
          <c:val>
            <c:numRef>
              <c:f>'Age Strata by Tx era'!$B$24:$H$24</c:f>
              <c:numCache>
                <c:formatCode>General</c:formatCode>
                <c:ptCount val="7"/>
                <c:pt idx="0">
                  <c:v>29</c:v>
                </c:pt>
                <c:pt idx="1">
                  <c:v>135</c:v>
                </c:pt>
                <c:pt idx="2">
                  <c:v>181</c:v>
                </c:pt>
                <c:pt idx="3">
                  <c:v>272</c:v>
                </c:pt>
                <c:pt idx="4">
                  <c:v>352</c:v>
                </c:pt>
                <c:pt idx="5">
                  <c:v>479</c:v>
                </c:pt>
                <c:pt idx="6">
                  <c:v>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76A-4BEF-9B00-EEF52625E0CF}"/>
            </c:ext>
          </c:extLst>
        </c:ser>
        <c:ser>
          <c:idx val="8"/>
          <c:order val="8"/>
          <c:tx>
            <c:strRef>
              <c:f>'Age Strata by Tx era'!$A$25</c:f>
              <c:strCache>
                <c:ptCount val="1"/>
                <c:pt idx="0">
                  <c:v>60-69y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strRef>
              <c:f>'Age Strata by Tx era'!$B$16:$H$16</c:f>
              <c:strCache>
                <c:ptCount val="7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</c:strCache>
            </c:strRef>
          </c:cat>
          <c:val>
            <c:numRef>
              <c:f>'Age Strata by Tx era'!$B$25:$H$25</c:f>
              <c:numCache>
                <c:formatCode>General</c:formatCode>
                <c:ptCount val="7"/>
                <c:pt idx="0">
                  <c:v>4</c:v>
                </c:pt>
                <c:pt idx="1">
                  <c:v>28</c:v>
                </c:pt>
                <c:pt idx="2">
                  <c:v>61</c:v>
                </c:pt>
                <c:pt idx="3">
                  <c:v>113</c:v>
                </c:pt>
                <c:pt idx="4">
                  <c:v>130</c:v>
                </c:pt>
                <c:pt idx="5">
                  <c:v>233</c:v>
                </c:pt>
                <c:pt idx="6">
                  <c:v>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76A-4BEF-9B00-EEF52625E0CF}"/>
            </c:ext>
          </c:extLst>
        </c:ser>
        <c:ser>
          <c:idx val="9"/>
          <c:order val="9"/>
          <c:tx>
            <c:strRef>
              <c:f>'Age Strata by Tx era'!$A$26</c:f>
              <c:strCache>
                <c:ptCount val="1"/>
                <c:pt idx="0">
                  <c:v>70 years or older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'Age Strata by Tx era'!$B$16:$H$16</c:f>
              <c:strCache>
                <c:ptCount val="7"/>
                <c:pt idx="0">
                  <c:v>1985 - 89</c:v>
                </c:pt>
                <c:pt idx="1">
                  <c:v>1990 - 94</c:v>
                </c:pt>
                <c:pt idx="2">
                  <c:v>1995 - 99</c:v>
                </c:pt>
                <c:pt idx="3">
                  <c:v>2000 - 04</c:v>
                </c:pt>
                <c:pt idx="4">
                  <c:v>2005 - 09</c:v>
                </c:pt>
                <c:pt idx="5">
                  <c:v>2010 - 14</c:v>
                </c:pt>
                <c:pt idx="6">
                  <c:v>2015 - 19</c:v>
                </c:pt>
              </c:strCache>
            </c:strRef>
          </c:cat>
          <c:val>
            <c:numRef>
              <c:f>'Age Strata by Tx era'!$B$26:$H$26</c:f>
              <c:numCache>
                <c:formatCode>General</c:formatCode>
                <c:ptCount val="7"/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76A-4BEF-9B00-EEF52625E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037824"/>
        <c:axId val="109094784"/>
      </c:barChart>
      <c:catAx>
        <c:axId val="109037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Transplant era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94784"/>
        <c:crosses val="autoZero"/>
        <c:auto val="1"/>
        <c:lblAlgn val="ctr"/>
        <c:lblOffset val="100"/>
        <c:noMultiLvlLbl val="0"/>
      </c:catAx>
      <c:valAx>
        <c:axId val="1090947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patients in age strata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3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104122160059069"/>
          <c:y val="3.5444823128452228E-2"/>
          <c:w val="0.13702892573854014"/>
          <c:h val="0.83955811493712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01319065885995"/>
          <c:y val="3.1746031746031744E-2"/>
          <c:w val="0.71920048455481522"/>
          <c:h val="0.84010589585392736"/>
        </c:manualLayout>
      </c:layout>
      <c:lineChart>
        <c:grouping val="standard"/>
        <c:varyColors val="0"/>
        <c:ser>
          <c:idx val="0"/>
          <c:order val="0"/>
          <c:tx>
            <c:strRef>
              <c:f>'Cumulative Tx'!$H$4</c:f>
              <c:strCache>
                <c:ptCount val="1"/>
                <c:pt idx="0">
                  <c:v>Adults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'Cumulative Tx'!$A$5:$A$40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'Cumulative Tx'!$H$5:$H$40</c:f>
              <c:numCache>
                <c:formatCode>General</c:formatCode>
                <c:ptCount val="36"/>
                <c:pt idx="0">
                  <c:v>4</c:v>
                </c:pt>
                <c:pt idx="1">
                  <c:v>23</c:v>
                </c:pt>
                <c:pt idx="2">
                  <c:v>41</c:v>
                </c:pt>
                <c:pt idx="3">
                  <c:v>81</c:v>
                </c:pt>
                <c:pt idx="4">
                  <c:v>142</c:v>
                </c:pt>
                <c:pt idx="5">
                  <c:v>196</c:v>
                </c:pt>
                <c:pt idx="6">
                  <c:v>279</c:v>
                </c:pt>
                <c:pt idx="7">
                  <c:v>375</c:v>
                </c:pt>
                <c:pt idx="8">
                  <c:v>468</c:v>
                </c:pt>
                <c:pt idx="9">
                  <c:v>576</c:v>
                </c:pt>
                <c:pt idx="10">
                  <c:v>690</c:v>
                </c:pt>
                <c:pt idx="11">
                  <c:v>805</c:v>
                </c:pt>
                <c:pt idx="12">
                  <c:v>938</c:v>
                </c:pt>
                <c:pt idx="13">
                  <c:v>1079</c:v>
                </c:pt>
                <c:pt idx="14">
                  <c:v>1201</c:v>
                </c:pt>
                <c:pt idx="15">
                  <c:v>1359</c:v>
                </c:pt>
                <c:pt idx="16">
                  <c:v>1494</c:v>
                </c:pt>
                <c:pt idx="17">
                  <c:v>1651</c:v>
                </c:pt>
                <c:pt idx="18">
                  <c:v>1801</c:v>
                </c:pt>
                <c:pt idx="19">
                  <c:v>1987</c:v>
                </c:pt>
                <c:pt idx="20">
                  <c:v>2145</c:v>
                </c:pt>
                <c:pt idx="21">
                  <c:v>2311</c:v>
                </c:pt>
                <c:pt idx="22">
                  <c:v>2468</c:v>
                </c:pt>
                <c:pt idx="23">
                  <c:v>2659</c:v>
                </c:pt>
                <c:pt idx="24">
                  <c:v>2848</c:v>
                </c:pt>
                <c:pt idx="25">
                  <c:v>3050</c:v>
                </c:pt>
                <c:pt idx="26">
                  <c:v>3268</c:v>
                </c:pt>
                <c:pt idx="27">
                  <c:v>3490</c:v>
                </c:pt>
                <c:pt idx="28">
                  <c:v>3728</c:v>
                </c:pt>
                <c:pt idx="29">
                  <c:v>3964</c:v>
                </c:pt>
                <c:pt idx="30">
                  <c:v>4236</c:v>
                </c:pt>
                <c:pt idx="31">
                  <c:v>4541</c:v>
                </c:pt>
                <c:pt idx="32">
                  <c:v>4827</c:v>
                </c:pt>
                <c:pt idx="33">
                  <c:v>5149</c:v>
                </c:pt>
                <c:pt idx="34">
                  <c:v>5460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C4-4403-8EB6-1A7D273156F6}"/>
            </c:ext>
          </c:extLst>
        </c:ser>
        <c:ser>
          <c:idx val="1"/>
          <c:order val="1"/>
          <c:tx>
            <c:strRef>
              <c:f>'Cumulative Tx'!$C$4</c:f>
              <c:strCache>
                <c:ptCount val="1"/>
                <c:pt idx="0">
                  <c:v>Children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'Cumulative Tx'!$A$5:$A$40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'Cumulative Tx'!$C$5:$C$40</c:f>
              <c:numCache>
                <c:formatCode>General</c:formatCode>
                <c:ptCount val="36"/>
                <c:pt idx="0">
                  <c:v>3</c:v>
                </c:pt>
                <c:pt idx="1">
                  <c:v>10</c:v>
                </c:pt>
                <c:pt idx="2">
                  <c:v>22</c:v>
                </c:pt>
                <c:pt idx="3">
                  <c:v>45</c:v>
                </c:pt>
                <c:pt idx="4">
                  <c:v>84</c:v>
                </c:pt>
                <c:pt idx="5">
                  <c:v>110</c:v>
                </c:pt>
                <c:pt idx="6">
                  <c:v>143</c:v>
                </c:pt>
                <c:pt idx="7">
                  <c:v>187</c:v>
                </c:pt>
                <c:pt idx="8">
                  <c:v>222</c:v>
                </c:pt>
                <c:pt idx="9">
                  <c:v>251</c:v>
                </c:pt>
                <c:pt idx="10">
                  <c:v>284</c:v>
                </c:pt>
                <c:pt idx="11">
                  <c:v>310</c:v>
                </c:pt>
                <c:pt idx="12">
                  <c:v>330</c:v>
                </c:pt>
                <c:pt idx="13">
                  <c:v>356</c:v>
                </c:pt>
                <c:pt idx="14">
                  <c:v>385</c:v>
                </c:pt>
                <c:pt idx="15">
                  <c:v>409</c:v>
                </c:pt>
                <c:pt idx="16">
                  <c:v>430</c:v>
                </c:pt>
                <c:pt idx="17">
                  <c:v>464</c:v>
                </c:pt>
                <c:pt idx="18">
                  <c:v>486</c:v>
                </c:pt>
                <c:pt idx="19">
                  <c:v>514</c:v>
                </c:pt>
                <c:pt idx="20">
                  <c:v>547</c:v>
                </c:pt>
                <c:pt idx="21">
                  <c:v>575</c:v>
                </c:pt>
                <c:pt idx="22">
                  <c:v>608</c:v>
                </c:pt>
                <c:pt idx="23">
                  <c:v>646</c:v>
                </c:pt>
                <c:pt idx="24">
                  <c:v>685</c:v>
                </c:pt>
                <c:pt idx="25">
                  <c:v>731</c:v>
                </c:pt>
                <c:pt idx="26">
                  <c:v>766</c:v>
                </c:pt>
                <c:pt idx="27">
                  <c:v>812</c:v>
                </c:pt>
                <c:pt idx="28">
                  <c:v>858</c:v>
                </c:pt>
                <c:pt idx="29">
                  <c:v>900</c:v>
                </c:pt>
                <c:pt idx="30">
                  <c:v>944</c:v>
                </c:pt>
                <c:pt idx="31">
                  <c:v>1012</c:v>
                </c:pt>
                <c:pt idx="32">
                  <c:v>1063</c:v>
                </c:pt>
                <c:pt idx="33">
                  <c:v>1110</c:v>
                </c:pt>
                <c:pt idx="34">
                  <c:v>1167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C4-4403-8EB6-1A7D27315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0732032"/>
        <c:axId val="90733952"/>
      </c:lineChart>
      <c:catAx>
        <c:axId val="90732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transplant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33952"/>
        <c:crosses val="autoZero"/>
        <c:auto val="1"/>
        <c:lblAlgn val="ctr"/>
        <c:lblOffset val="100"/>
        <c:tickLblSkip val="5"/>
        <c:noMultiLvlLbl val="0"/>
      </c:catAx>
      <c:valAx>
        <c:axId val="9073395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Cumulative number of transplants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320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51348126938678"/>
          <c:y val="4.1314541772343567E-2"/>
          <c:w val="0.75714963681865344"/>
          <c:h val="0.79425955815608795"/>
        </c:manualLayout>
      </c:layout>
      <c:lineChart>
        <c:grouping val="standard"/>
        <c:varyColors val="0"/>
        <c:ser>
          <c:idx val="2"/>
          <c:order val="0"/>
          <c:tx>
            <c:strRef>
              <c:f>'Tx by year'!$D$4</c:f>
              <c:strCache>
                <c:ptCount val="1"/>
                <c:pt idx="0">
                  <c:v>All patients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'Tx by year'!$A$5:$A$40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'Tx by year'!$D$5:$D$40</c:f>
              <c:numCache>
                <c:formatCode>General</c:formatCode>
                <c:ptCount val="36"/>
                <c:pt idx="0">
                  <c:v>7</c:v>
                </c:pt>
                <c:pt idx="1">
                  <c:v>26</c:v>
                </c:pt>
                <c:pt idx="2">
                  <c:v>30</c:v>
                </c:pt>
                <c:pt idx="3">
                  <c:v>63</c:v>
                </c:pt>
                <c:pt idx="4">
                  <c:v>100</c:v>
                </c:pt>
                <c:pt idx="5">
                  <c:v>80</c:v>
                </c:pt>
                <c:pt idx="6">
                  <c:v>116</c:v>
                </c:pt>
                <c:pt idx="7">
                  <c:v>140</c:v>
                </c:pt>
                <c:pt idx="8">
                  <c:v>128</c:v>
                </c:pt>
                <c:pt idx="9">
                  <c:v>137</c:v>
                </c:pt>
                <c:pt idx="10">
                  <c:v>147</c:v>
                </c:pt>
                <c:pt idx="11">
                  <c:v>141</c:v>
                </c:pt>
                <c:pt idx="12">
                  <c:v>153</c:v>
                </c:pt>
                <c:pt idx="13">
                  <c:v>167</c:v>
                </c:pt>
                <c:pt idx="14">
                  <c:v>151</c:v>
                </c:pt>
                <c:pt idx="15">
                  <c:v>182</c:v>
                </c:pt>
                <c:pt idx="16">
                  <c:v>156</c:v>
                </c:pt>
                <c:pt idx="17">
                  <c:v>191</c:v>
                </c:pt>
                <c:pt idx="18">
                  <c:v>172</c:v>
                </c:pt>
                <c:pt idx="19">
                  <c:v>214</c:v>
                </c:pt>
                <c:pt idx="20">
                  <c:v>191</c:v>
                </c:pt>
                <c:pt idx="21">
                  <c:v>194</c:v>
                </c:pt>
                <c:pt idx="22">
                  <c:v>190</c:v>
                </c:pt>
                <c:pt idx="23">
                  <c:v>229</c:v>
                </c:pt>
                <c:pt idx="24">
                  <c:v>228</c:v>
                </c:pt>
                <c:pt idx="25">
                  <c:v>248</c:v>
                </c:pt>
                <c:pt idx="26">
                  <c:v>253</c:v>
                </c:pt>
                <c:pt idx="27">
                  <c:v>268</c:v>
                </c:pt>
                <c:pt idx="28">
                  <c:v>284</c:v>
                </c:pt>
                <c:pt idx="29">
                  <c:v>278</c:v>
                </c:pt>
                <c:pt idx="30">
                  <c:v>316</c:v>
                </c:pt>
                <c:pt idx="31">
                  <c:v>373</c:v>
                </c:pt>
                <c:pt idx="32">
                  <c:v>337</c:v>
                </c:pt>
                <c:pt idx="33">
                  <c:v>369</c:v>
                </c:pt>
                <c:pt idx="34">
                  <c:v>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2B-4CCB-B9BC-C0FBAD973A5D}"/>
            </c:ext>
          </c:extLst>
        </c:ser>
        <c:ser>
          <c:idx val="1"/>
          <c:order val="1"/>
          <c:tx>
            <c:strRef>
              <c:f>'Tx by year'!$C$4</c:f>
              <c:strCache>
                <c:ptCount val="1"/>
                <c:pt idx="0">
                  <c:v>Adults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'Tx by year'!$A$5:$A$40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'Tx by year'!$C$5:$C$40</c:f>
              <c:numCache>
                <c:formatCode>General</c:formatCode>
                <c:ptCount val="36"/>
                <c:pt idx="0">
                  <c:v>4</c:v>
                </c:pt>
                <c:pt idx="1">
                  <c:v>19</c:v>
                </c:pt>
                <c:pt idx="2">
                  <c:v>18</c:v>
                </c:pt>
                <c:pt idx="3">
                  <c:v>40</c:v>
                </c:pt>
                <c:pt idx="4">
                  <c:v>61</c:v>
                </c:pt>
                <c:pt idx="5">
                  <c:v>54</c:v>
                </c:pt>
                <c:pt idx="6">
                  <c:v>83</c:v>
                </c:pt>
                <c:pt idx="7">
                  <c:v>96</c:v>
                </c:pt>
                <c:pt idx="8">
                  <c:v>93</c:v>
                </c:pt>
                <c:pt idx="9">
                  <c:v>108</c:v>
                </c:pt>
                <c:pt idx="10">
                  <c:v>114</c:v>
                </c:pt>
                <c:pt idx="11">
                  <c:v>115</c:v>
                </c:pt>
                <c:pt idx="12">
                  <c:v>133</c:v>
                </c:pt>
                <c:pt idx="13">
                  <c:v>141</c:v>
                </c:pt>
                <c:pt idx="14">
                  <c:v>122</c:v>
                </c:pt>
                <c:pt idx="15">
                  <c:v>158</c:v>
                </c:pt>
                <c:pt idx="16">
                  <c:v>135</c:v>
                </c:pt>
                <c:pt idx="17">
                  <c:v>157</c:v>
                </c:pt>
                <c:pt idx="18">
                  <c:v>150</c:v>
                </c:pt>
                <c:pt idx="19">
                  <c:v>186</c:v>
                </c:pt>
                <c:pt idx="20">
                  <c:v>158</c:v>
                </c:pt>
                <c:pt idx="21">
                  <c:v>166</c:v>
                </c:pt>
                <c:pt idx="22">
                  <c:v>157</c:v>
                </c:pt>
                <c:pt idx="23">
                  <c:v>191</c:v>
                </c:pt>
                <c:pt idx="24">
                  <c:v>189</c:v>
                </c:pt>
                <c:pt idx="25">
                  <c:v>202</c:v>
                </c:pt>
                <c:pt idx="26">
                  <c:v>218</c:v>
                </c:pt>
                <c:pt idx="27">
                  <c:v>222</c:v>
                </c:pt>
                <c:pt idx="28">
                  <c:v>238</c:v>
                </c:pt>
                <c:pt idx="29">
                  <c:v>236</c:v>
                </c:pt>
                <c:pt idx="30">
                  <c:v>272</c:v>
                </c:pt>
                <c:pt idx="31">
                  <c:v>305</c:v>
                </c:pt>
                <c:pt idx="32">
                  <c:v>286</c:v>
                </c:pt>
                <c:pt idx="33">
                  <c:v>322</c:v>
                </c:pt>
                <c:pt idx="34">
                  <c:v>311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2B-4CCB-B9BC-C0FBAD973A5D}"/>
            </c:ext>
          </c:extLst>
        </c:ser>
        <c:ser>
          <c:idx val="0"/>
          <c:order val="2"/>
          <c:tx>
            <c:strRef>
              <c:f>'Tx by year'!$B$4</c:f>
              <c:strCache>
                <c:ptCount val="1"/>
                <c:pt idx="0">
                  <c:v>Children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'Tx by year'!$A$5:$A$40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'Tx by year'!$B$5:$B$40</c:f>
              <c:numCache>
                <c:formatCode>General</c:formatCode>
                <c:ptCount val="36"/>
                <c:pt idx="0">
                  <c:v>3</c:v>
                </c:pt>
                <c:pt idx="1">
                  <c:v>7</c:v>
                </c:pt>
                <c:pt idx="2">
                  <c:v>12</c:v>
                </c:pt>
                <c:pt idx="3">
                  <c:v>23</c:v>
                </c:pt>
                <c:pt idx="4">
                  <c:v>39</c:v>
                </c:pt>
                <c:pt idx="5">
                  <c:v>26</c:v>
                </c:pt>
                <c:pt idx="6">
                  <c:v>33</c:v>
                </c:pt>
                <c:pt idx="7">
                  <c:v>44</c:v>
                </c:pt>
                <c:pt idx="8">
                  <c:v>35</c:v>
                </c:pt>
                <c:pt idx="9">
                  <c:v>29</c:v>
                </c:pt>
                <c:pt idx="10">
                  <c:v>33</c:v>
                </c:pt>
                <c:pt idx="11">
                  <c:v>26</c:v>
                </c:pt>
                <c:pt idx="12">
                  <c:v>20</c:v>
                </c:pt>
                <c:pt idx="13">
                  <c:v>26</c:v>
                </c:pt>
                <c:pt idx="14">
                  <c:v>29</c:v>
                </c:pt>
                <c:pt idx="15">
                  <c:v>24</c:v>
                </c:pt>
                <c:pt idx="16">
                  <c:v>21</c:v>
                </c:pt>
                <c:pt idx="17">
                  <c:v>34</c:v>
                </c:pt>
                <c:pt idx="18">
                  <c:v>22</c:v>
                </c:pt>
                <c:pt idx="19">
                  <c:v>28</c:v>
                </c:pt>
                <c:pt idx="20">
                  <c:v>33</c:v>
                </c:pt>
                <c:pt idx="21">
                  <c:v>28</c:v>
                </c:pt>
                <c:pt idx="22">
                  <c:v>33</c:v>
                </c:pt>
                <c:pt idx="23">
                  <c:v>38</c:v>
                </c:pt>
                <c:pt idx="24">
                  <c:v>39</c:v>
                </c:pt>
                <c:pt idx="25">
                  <c:v>46</c:v>
                </c:pt>
                <c:pt idx="26">
                  <c:v>35</c:v>
                </c:pt>
                <c:pt idx="27">
                  <c:v>46</c:v>
                </c:pt>
                <c:pt idx="28">
                  <c:v>46</c:v>
                </c:pt>
                <c:pt idx="29">
                  <c:v>42</c:v>
                </c:pt>
                <c:pt idx="30">
                  <c:v>44</c:v>
                </c:pt>
                <c:pt idx="31">
                  <c:v>68</c:v>
                </c:pt>
                <c:pt idx="32">
                  <c:v>51</c:v>
                </c:pt>
                <c:pt idx="33">
                  <c:v>47</c:v>
                </c:pt>
                <c:pt idx="34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2B-4CCB-B9BC-C0FBAD973A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876672"/>
        <c:axId val="84878848"/>
      </c:lineChart>
      <c:catAx>
        <c:axId val="848766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transplant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78848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848788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transplants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766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359477171096554E-2"/>
          <c:y val="3.283174441908817E-2"/>
          <c:w val="0.73315498962811965"/>
          <c:h val="0.84841773181333557"/>
        </c:manualLayout>
      </c:layout>
      <c:lineChart>
        <c:grouping val="standard"/>
        <c:varyColors val="0"/>
        <c:ser>
          <c:idx val="3"/>
          <c:order val="0"/>
          <c:tx>
            <c:strRef>
              <c:f>'Paed Graft Type all years'!$F$5</c:f>
              <c:strCache>
                <c:ptCount val="1"/>
                <c:pt idx="0">
                  <c:v>Split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'Paed Graft Type all years'!$B$6:$B$41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'Paed Graft Type all years'!$F$6:$F$41</c:f>
              <c:numCache>
                <c:formatCode>General</c:formatCode>
                <c:ptCount val="36"/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3</c:v>
                </c:pt>
                <c:pt idx="11">
                  <c:v>8</c:v>
                </c:pt>
                <c:pt idx="12">
                  <c:v>2</c:v>
                </c:pt>
                <c:pt idx="13">
                  <c:v>5</c:v>
                </c:pt>
                <c:pt idx="14">
                  <c:v>6</c:v>
                </c:pt>
                <c:pt idx="15">
                  <c:v>5</c:v>
                </c:pt>
                <c:pt idx="16">
                  <c:v>0</c:v>
                </c:pt>
                <c:pt idx="17">
                  <c:v>10</c:v>
                </c:pt>
                <c:pt idx="18">
                  <c:v>11</c:v>
                </c:pt>
                <c:pt idx="19">
                  <c:v>15</c:v>
                </c:pt>
                <c:pt idx="20">
                  <c:v>14</c:v>
                </c:pt>
                <c:pt idx="21">
                  <c:v>12</c:v>
                </c:pt>
                <c:pt idx="22">
                  <c:v>17</c:v>
                </c:pt>
                <c:pt idx="23">
                  <c:v>18</c:v>
                </c:pt>
                <c:pt idx="24">
                  <c:v>14</c:v>
                </c:pt>
                <c:pt idx="25">
                  <c:v>18</c:v>
                </c:pt>
                <c:pt idx="26">
                  <c:v>14</c:v>
                </c:pt>
                <c:pt idx="27">
                  <c:v>21</c:v>
                </c:pt>
                <c:pt idx="28">
                  <c:v>22</c:v>
                </c:pt>
                <c:pt idx="29">
                  <c:v>18</c:v>
                </c:pt>
                <c:pt idx="30">
                  <c:v>24</c:v>
                </c:pt>
                <c:pt idx="31">
                  <c:v>33</c:v>
                </c:pt>
                <c:pt idx="32">
                  <c:v>29</c:v>
                </c:pt>
                <c:pt idx="33">
                  <c:v>27</c:v>
                </c:pt>
                <c:pt idx="34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EA-4D07-ACE8-44C55EA544A5}"/>
            </c:ext>
          </c:extLst>
        </c:ser>
        <c:ser>
          <c:idx val="4"/>
          <c:order val="1"/>
          <c:tx>
            <c:strRef>
              <c:f>'Paed Graft Type all years'!$G$5</c:f>
              <c:strCache>
                <c:ptCount val="1"/>
                <c:pt idx="0">
                  <c:v>Whole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'Paed Graft Type all years'!$B$6:$B$41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'Paed Graft Type all years'!$G$6:$G$41</c:f>
              <c:numCache>
                <c:formatCode>General</c:formatCode>
                <c:ptCount val="36"/>
                <c:pt idx="0">
                  <c:v>3</c:v>
                </c:pt>
                <c:pt idx="1">
                  <c:v>6</c:v>
                </c:pt>
                <c:pt idx="2">
                  <c:v>8</c:v>
                </c:pt>
                <c:pt idx="3">
                  <c:v>12</c:v>
                </c:pt>
                <c:pt idx="4">
                  <c:v>14</c:v>
                </c:pt>
                <c:pt idx="5">
                  <c:v>13</c:v>
                </c:pt>
                <c:pt idx="6">
                  <c:v>9</c:v>
                </c:pt>
                <c:pt idx="7">
                  <c:v>17</c:v>
                </c:pt>
                <c:pt idx="8">
                  <c:v>13</c:v>
                </c:pt>
                <c:pt idx="9">
                  <c:v>12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6</c:v>
                </c:pt>
                <c:pt idx="14">
                  <c:v>11</c:v>
                </c:pt>
                <c:pt idx="15">
                  <c:v>6</c:v>
                </c:pt>
                <c:pt idx="16">
                  <c:v>9</c:v>
                </c:pt>
                <c:pt idx="17">
                  <c:v>12</c:v>
                </c:pt>
                <c:pt idx="18">
                  <c:v>5</c:v>
                </c:pt>
                <c:pt idx="19">
                  <c:v>5</c:v>
                </c:pt>
                <c:pt idx="20">
                  <c:v>7</c:v>
                </c:pt>
                <c:pt idx="21">
                  <c:v>10</c:v>
                </c:pt>
                <c:pt idx="22">
                  <c:v>3</c:v>
                </c:pt>
                <c:pt idx="23">
                  <c:v>7</c:v>
                </c:pt>
                <c:pt idx="24">
                  <c:v>10</c:v>
                </c:pt>
                <c:pt idx="25">
                  <c:v>11</c:v>
                </c:pt>
                <c:pt idx="26">
                  <c:v>7</c:v>
                </c:pt>
                <c:pt idx="27">
                  <c:v>8</c:v>
                </c:pt>
                <c:pt idx="28">
                  <c:v>12</c:v>
                </c:pt>
                <c:pt idx="29">
                  <c:v>11</c:v>
                </c:pt>
                <c:pt idx="30">
                  <c:v>9</c:v>
                </c:pt>
                <c:pt idx="31">
                  <c:v>19</c:v>
                </c:pt>
                <c:pt idx="32">
                  <c:v>14</c:v>
                </c:pt>
                <c:pt idx="33">
                  <c:v>11</c:v>
                </c:pt>
                <c:pt idx="34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EA-4D07-ACE8-44C55EA544A5}"/>
            </c:ext>
          </c:extLst>
        </c:ser>
        <c:ser>
          <c:idx val="2"/>
          <c:order val="2"/>
          <c:tx>
            <c:strRef>
              <c:f>'Paed Graft Type all years'!$E$5</c:f>
              <c:strCache>
                <c:ptCount val="1"/>
                <c:pt idx="0">
                  <c:v>Reduced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'Paed Graft Type all years'!$B$6:$B$41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'Paed Graft Type all years'!$E$6:$E$41</c:f>
              <c:numCache>
                <c:formatCode>General</c:formatCode>
                <c:ptCount val="36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11</c:v>
                </c:pt>
                <c:pt idx="4">
                  <c:v>22</c:v>
                </c:pt>
                <c:pt idx="5">
                  <c:v>12</c:v>
                </c:pt>
                <c:pt idx="6">
                  <c:v>21</c:v>
                </c:pt>
                <c:pt idx="7">
                  <c:v>25</c:v>
                </c:pt>
                <c:pt idx="8">
                  <c:v>22</c:v>
                </c:pt>
                <c:pt idx="9">
                  <c:v>15</c:v>
                </c:pt>
                <c:pt idx="10">
                  <c:v>20</c:v>
                </c:pt>
                <c:pt idx="11">
                  <c:v>10</c:v>
                </c:pt>
                <c:pt idx="12">
                  <c:v>12</c:v>
                </c:pt>
                <c:pt idx="13">
                  <c:v>15</c:v>
                </c:pt>
                <c:pt idx="14">
                  <c:v>12</c:v>
                </c:pt>
                <c:pt idx="15">
                  <c:v>13</c:v>
                </c:pt>
                <c:pt idx="16">
                  <c:v>12</c:v>
                </c:pt>
                <c:pt idx="17">
                  <c:v>11</c:v>
                </c:pt>
                <c:pt idx="18">
                  <c:v>5</c:v>
                </c:pt>
                <c:pt idx="19">
                  <c:v>6</c:v>
                </c:pt>
                <c:pt idx="20">
                  <c:v>8</c:v>
                </c:pt>
                <c:pt idx="21">
                  <c:v>2</c:v>
                </c:pt>
                <c:pt idx="22">
                  <c:v>6</c:v>
                </c:pt>
                <c:pt idx="23">
                  <c:v>6</c:v>
                </c:pt>
                <c:pt idx="24">
                  <c:v>7</c:v>
                </c:pt>
                <c:pt idx="25">
                  <c:v>7</c:v>
                </c:pt>
                <c:pt idx="26">
                  <c:v>7</c:v>
                </c:pt>
                <c:pt idx="27">
                  <c:v>10</c:v>
                </c:pt>
                <c:pt idx="28">
                  <c:v>8</c:v>
                </c:pt>
                <c:pt idx="29">
                  <c:v>7</c:v>
                </c:pt>
                <c:pt idx="30">
                  <c:v>6</c:v>
                </c:pt>
                <c:pt idx="31">
                  <c:v>12</c:v>
                </c:pt>
                <c:pt idx="32">
                  <c:v>5</c:v>
                </c:pt>
                <c:pt idx="33">
                  <c:v>7</c:v>
                </c:pt>
                <c:pt idx="3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EA-4D07-ACE8-44C55EA544A5}"/>
            </c:ext>
          </c:extLst>
        </c:ser>
        <c:ser>
          <c:idx val="1"/>
          <c:order val="3"/>
          <c:tx>
            <c:strRef>
              <c:f>'Paed Graft Type all years'!$D$5</c:f>
              <c:strCache>
                <c:ptCount val="1"/>
                <c:pt idx="0">
                  <c:v>Living donor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'Paed Graft Type all years'!$B$6:$B$41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'Paed Graft Type all years'!$D$6:$D$41</c:f>
              <c:numCache>
                <c:formatCode>General</c:formatCode>
                <c:ptCount val="36"/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4</c:v>
                </c:pt>
                <c:pt idx="21">
                  <c:v>4</c:v>
                </c:pt>
                <c:pt idx="22">
                  <c:v>7</c:v>
                </c:pt>
                <c:pt idx="23">
                  <c:v>7</c:v>
                </c:pt>
                <c:pt idx="24">
                  <c:v>8</c:v>
                </c:pt>
                <c:pt idx="25">
                  <c:v>10</c:v>
                </c:pt>
                <c:pt idx="26">
                  <c:v>7</c:v>
                </c:pt>
                <c:pt idx="27">
                  <c:v>7</c:v>
                </c:pt>
                <c:pt idx="28">
                  <c:v>4</c:v>
                </c:pt>
                <c:pt idx="29">
                  <c:v>6</c:v>
                </c:pt>
                <c:pt idx="30">
                  <c:v>5</c:v>
                </c:pt>
                <c:pt idx="31">
                  <c:v>4</c:v>
                </c:pt>
                <c:pt idx="32">
                  <c:v>3</c:v>
                </c:pt>
                <c:pt idx="33">
                  <c:v>2</c:v>
                </c:pt>
                <c:pt idx="34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EA-4D07-ACE8-44C55EA544A5}"/>
            </c:ext>
          </c:extLst>
        </c:ser>
        <c:ser>
          <c:idx val="0"/>
          <c:order val="4"/>
          <c:tx>
            <c:strRef>
              <c:f>'Paed Graft Type all years'!$C$5</c:f>
              <c:strCache>
                <c:ptCount val="1"/>
                <c:pt idx="0">
                  <c:v>Liver cells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'Paed Graft Type all years'!$B$6:$B$41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'Paed Graft Type all years'!$C$6:$C$41</c:f>
              <c:numCache>
                <c:formatCode>General</c:formatCode>
                <c:ptCount val="36"/>
                <c:pt idx="18">
                  <c:v>0</c:v>
                </c:pt>
                <c:pt idx="19">
                  <c:v>1</c:v>
                </c:pt>
                <c:pt idx="2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4EA-4D07-ACE8-44C55EA54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552448"/>
        <c:axId val="96553984"/>
      </c:lineChart>
      <c:catAx>
        <c:axId val="96552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US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Year of transplant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55398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96553984"/>
        <c:scaling>
          <c:orientation val="minMax"/>
          <c:max val="35"/>
        </c:scaling>
        <c:delete val="0"/>
        <c:axPos val="l"/>
        <c:title>
          <c:tx>
            <c:rich>
              <a:bodyPr rot="-5400000" vert="horz"/>
              <a:lstStyle/>
              <a:p>
                <a:pPr algn="ctr" rtl="0">
                  <a:defRPr lang="en-AU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Number of transplants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552448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4"/>
          <c:order val="0"/>
          <c:tx>
            <c:strRef>
              <c:f>'Adult Graft Type all years'!$F$5</c:f>
              <c:strCache>
                <c:ptCount val="1"/>
                <c:pt idx="0">
                  <c:v>Whole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'Adult Graft Type all years'!$B$6:$B$41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'Adult Graft Type all years'!$F$6:$F$41</c:f>
              <c:numCache>
                <c:formatCode>General</c:formatCode>
                <c:ptCount val="36"/>
                <c:pt idx="0">
                  <c:v>4</c:v>
                </c:pt>
                <c:pt idx="1">
                  <c:v>19</c:v>
                </c:pt>
                <c:pt idx="2">
                  <c:v>18</c:v>
                </c:pt>
                <c:pt idx="3">
                  <c:v>40</c:v>
                </c:pt>
                <c:pt idx="4">
                  <c:v>59</c:v>
                </c:pt>
                <c:pt idx="5">
                  <c:v>54</c:v>
                </c:pt>
                <c:pt idx="6">
                  <c:v>81</c:v>
                </c:pt>
                <c:pt idx="7">
                  <c:v>94</c:v>
                </c:pt>
                <c:pt idx="8">
                  <c:v>92</c:v>
                </c:pt>
                <c:pt idx="9">
                  <c:v>104</c:v>
                </c:pt>
                <c:pt idx="10">
                  <c:v>104</c:v>
                </c:pt>
                <c:pt idx="11">
                  <c:v>105</c:v>
                </c:pt>
                <c:pt idx="12">
                  <c:v>122</c:v>
                </c:pt>
                <c:pt idx="13">
                  <c:v>132</c:v>
                </c:pt>
                <c:pt idx="14">
                  <c:v>114</c:v>
                </c:pt>
                <c:pt idx="15">
                  <c:v>150</c:v>
                </c:pt>
                <c:pt idx="16">
                  <c:v>132</c:v>
                </c:pt>
                <c:pt idx="17">
                  <c:v>146</c:v>
                </c:pt>
                <c:pt idx="18">
                  <c:v>137</c:v>
                </c:pt>
                <c:pt idx="19">
                  <c:v>172</c:v>
                </c:pt>
                <c:pt idx="20">
                  <c:v>146</c:v>
                </c:pt>
                <c:pt idx="21">
                  <c:v>150</c:v>
                </c:pt>
                <c:pt idx="22">
                  <c:v>140</c:v>
                </c:pt>
                <c:pt idx="23">
                  <c:v>170</c:v>
                </c:pt>
                <c:pt idx="24">
                  <c:v>173</c:v>
                </c:pt>
                <c:pt idx="25">
                  <c:v>184</c:v>
                </c:pt>
                <c:pt idx="26">
                  <c:v>201</c:v>
                </c:pt>
                <c:pt idx="27">
                  <c:v>200</c:v>
                </c:pt>
                <c:pt idx="28">
                  <c:v>217</c:v>
                </c:pt>
                <c:pt idx="29">
                  <c:v>217</c:v>
                </c:pt>
                <c:pt idx="30">
                  <c:v>251</c:v>
                </c:pt>
                <c:pt idx="31">
                  <c:v>270</c:v>
                </c:pt>
                <c:pt idx="32">
                  <c:v>256</c:v>
                </c:pt>
                <c:pt idx="33">
                  <c:v>295</c:v>
                </c:pt>
                <c:pt idx="34">
                  <c:v>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10-4AEE-846D-4FC91CC316E6}"/>
            </c:ext>
          </c:extLst>
        </c:ser>
        <c:ser>
          <c:idx val="3"/>
          <c:order val="1"/>
          <c:tx>
            <c:strRef>
              <c:f>'Adult Graft Type all years'!$E$5</c:f>
              <c:strCache>
                <c:ptCount val="1"/>
                <c:pt idx="0">
                  <c:v>Split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'Adult Graft Type all years'!$B$6:$B$41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'Adult Graft Type all years'!$E$6:$E$41</c:f>
              <c:numCache>
                <c:formatCode>General</c:formatCode>
                <c:ptCount val="36"/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5</c:v>
                </c:pt>
                <c:pt idx="11">
                  <c:v>8</c:v>
                </c:pt>
                <c:pt idx="12">
                  <c:v>8</c:v>
                </c:pt>
                <c:pt idx="13">
                  <c:v>7</c:v>
                </c:pt>
                <c:pt idx="14">
                  <c:v>8</c:v>
                </c:pt>
                <c:pt idx="15">
                  <c:v>5</c:v>
                </c:pt>
                <c:pt idx="16">
                  <c:v>2</c:v>
                </c:pt>
                <c:pt idx="17">
                  <c:v>10</c:v>
                </c:pt>
                <c:pt idx="18">
                  <c:v>11</c:v>
                </c:pt>
                <c:pt idx="19">
                  <c:v>13</c:v>
                </c:pt>
                <c:pt idx="20">
                  <c:v>12</c:v>
                </c:pt>
                <c:pt idx="21">
                  <c:v>12</c:v>
                </c:pt>
                <c:pt idx="22">
                  <c:v>15</c:v>
                </c:pt>
                <c:pt idx="23">
                  <c:v>16</c:v>
                </c:pt>
                <c:pt idx="24">
                  <c:v>14</c:v>
                </c:pt>
                <c:pt idx="25">
                  <c:v>16</c:v>
                </c:pt>
                <c:pt idx="26">
                  <c:v>14</c:v>
                </c:pt>
                <c:pt idx="27">
                  <c:v>21</c:v>
                </c:pt>
                <c:pt idx="28">
                  <c:v>20</c:v>
                </c:pt>
                <c:pt idx="29">
                  <c:v>18</c:v>
                </c:pt>
                <c:pt idx="30">
                  <c:v>20</c:v>
                </c:pt>
                <c:pt idx="31">
                  <c:v>33</c:v>
                </c:pt>
                <c:pt idx="32">
                  <c:v>27</c:v>
                </c:pt>
                <c:pt idx="33">
                  <c:v>26</c:v>
                </c:pt>
                <c:pt idx="34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10-4AEE-846D-4FC91CC316E6}"/>
            </c:ext>
          </c:extLst>
        </c:ser>
        <c:ser>
          <c:idx val="1"/>
          <c:order val="2"/>
          <c:tx>
            <c:strRef>
              <c:f>'Adult Graft Type all years'!$C$5</c:f>
              <c:strCache>
                <c:ptCount val="1"/>
                <c:pt idx="0">
                  <c:v>Living donor (incl. domino)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'Adult Graft Type all years'!$B$6:$B$41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'Adult Graft Type all years'!$C$6:$C$41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2</c:v>
                </c:pt>
                <c:pt idx="22">
                  <c:v>1</c:v>
                </c:pt>
                <c:pt idx="23">
                  <c:v>3</c:v>
                </c:pt>
                <c:pt idx="24">
                  <c:v>2</c:v>
                </c:pt>
                <c:pt idx="25">
                  <c:v>0</c:v>
                </c:pt>
                <c:pt idx="26">
                  <c:v>3</c:v>
                </c:pt>
                <c:pt idx="27">
                  <c:v>0</c:v>
                </c:pt>
                <c:pt idx="28">
                  <c:v>1</c:v>
                </c:pt>
                <c:pt idx="29">
                  <c:v>0</c:v>
                </c:pt>
                <c:pt idx="30">
                  <c:v>1</c:v>
                </c:pt>
                <c:pt idx="31">
                  <c:v>2</c:v>
                </c:pt>
                <c:pt idx="32">
                  <c:v>2</c:v>
                </c:pt>
                <c:pt idx="33">
                  <c:v>0</c:v>
                </c:pt>
                <c:pt idx="3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A10-4AEE-846D-4FC91CC316E6}"/>
            </c:ext>
          </c:extLst>
        </c:ser>
        <c:ser>
          <c:idx val="2"/>
          <c:order val="3"/>
          <c:tx>
            <c:strRef>
              <c:f>'Adult Graft Type all years'!$D$5</c:f>
              <c:strCache>
                <c:ptCount val="1"/>
                <c:pt idx="0">
                  <c:v>Reduced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'Adult Graft Type all years'!$B$6:$B$41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'Adult Graft Type all years'!$D$6:$D$41</c:f>
              <c:numCache>
                <c:formatCode>General</c:formatCode>
                <c:ptCount val="36"/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5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4">
                  <c:v>0</c:v>
                </c:pt>
                <c:pt idx="15">
                  <c:v>2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2</c:v>
                </c:pt>
                <c:pt idx="22">
                  <c:v>1</c:v>
                </c:pt>
                <c:pt idx="23">
                  <c:v>2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A10-4AEE-846D-4FC91CC31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703360"/>
        <c:axId val="50774016"/>
      </c:lineChart>
      <c:catAx>
        <c:axId val="50703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US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Year of transplant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774016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50774016"/>
        <c:scaling>
          <c:orientation val="minMax"/>
          <c:max val="300"/>
        </c:scaling>
        <c:delete val="0"/>
        <c:axPos val="l"/>
        <c:title>
          <c:tx>
            <c:rich>
              <a:bodyPr rot="-5400000" vert="horz"/>
              <a:lstStyle/>
              <a:p>
                <a:pPr algn="ctr" rtl="0">
                  <a:defRPr lang="en-AU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Number of transplants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7033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073857703270968E-2"/>
          <c:y val="4.569055036344756E-2"/>
          <c:w val="0.68856715491208764"/>
          <c:h val="0.76987203702340945"/>
        </c:manualLayout>
      </c:layout>
      <c:lineChart>
        <c:grouping val="standard"/>
        <c:varyColors val="0"/>
        <c:ser>
          <c:idx val="1"/>
          <c:order val="0"/>
          <c:tx>
            <c:strRef>
              <c:f>'Paed diag by age gp by year'!$B$15</c:f>
              <c:strCache>
                <c:ptCount val="1"/>
                <c:pt idx="0">
                  <c:v>Biliary atresia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'Paed diag by age gp by year'!$C$13:$AL$13</c:f>
              <c:strCach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strCache>
            </c:strRef>
          </c:cat>
          <c:val>
            <c:numRef>
              <c:f>'Paed diag by age gp by year'!$C$15:$AL$15</c:f>
              <c:numCache>
                <c:formatCode>0.0%</c:formatCode>
                <c:ptCount val="36"/>
                <c:pt idx="0">
                  <c:v>0.66666666666666663</c:v>
                </c:pt>
                <c:pt idx="1">
                  <c:v>0.6</c:v>
                </c:pt>
                <c:pt idx="2">
                  <c:v>0.41666666666666669</c:v>
                </c:pt>
                <c:pt idx="3">
                  <c:v>0.76190476190476186</c:v>
                </c:pt>
                <c:pt idx="4">
                  <c:v>0.73529411764705888</c:v>
                </c:pt>
                <c:pt idx="5">
                  <c:v>0.60869565217391308</c:v>
                </c:pt>
                <c:pt idx="6">
                  <c:v>0.75</c:v>
                </c:pt>
                <c:pt idx="7">
                  <c:v>0.61538461538461542</c:v>
                </c:pt>
                <c:pt idx="8">
                  <c:v>0.51851851851851849</c:v>
                </c:pt>
                <c:pt idx="9">
                  <c:v>0.79166666666666663</c:v>
                </c:pt>
                <c:pt idx="10">
                  <c:v>0.54838709677419351</c:v>
                </c:pt>
                <c:pt idx="11">
                  <c:v>0.5</c:v>
                </c:pt>
                <c:pt idx="12">
                  <c:v>0.44444444444444442</c:v>
                </c:pt>
                <c:pt idx="13">
                  <c:v>0.47619047619047616</c:v>
                </c:pt>
                <c:pt idx="14">
                  <c:v>0.60869565217391308</c:v>
                </c:pt>
                <c:pt idx="15">
                  <c:v>0.52380952380952384</c:v>
                </c:pt>
                <c:pt idx="16">
                  <c:v>0.42105263157894735</c:v>
                </c:pt>
                <c:pt idx="17">
                  <c:v>0.37037037037037035</c:v>
                </c:pt>
                <c:pt idx="18">
                  <c:v>0.55000000000000004</c:v>
                </c:pt>
                <c:pt idx="19">
                  <c:v>0.56000000000000005</c:v>
                </c:pt>
                <c:pt idx="20">
                  <c:v>0.53125</c:v>
                </c:pt>
                <c:pt idx="21">
                  <c:v>0.60869565217391308</c:v>
                </c:pt>
                <c:pt idx="22">
                  <c:v>0.76666666666666672</c:v>
                </c:pt>
                <c:pt idx="23">
                  <c:v>0.5625</c:v>
                </c:pt>
                <c:pt idx="24">
                  <c:v>0.48571428571428571</c:v>
                </c:pt>
                <c:pt idx="25">
                  <c:v>0.46341463414634149</c:v>
                </c:pt>
                <c:pt idx="26">
                  <c:v>0.45161290322580644</c:v>
                </c:pt>
                <c:pt idx="27">
                  <c:v>0.45454545454545453</c:v>
                </c:pt>
                <c:pt idx="28">
                  <c:v>0.47619047619047616</c:v>
                </c:pt>
                <c:pt idx="29">
                  <c:v>0.46153846153846156</c:v>
                </c:pt>
                <c:pt idx="30">
                  <c:v>0.35897435897435898</c:v>
                </c:pt>
                <c:pt idx="31">
                  <c:v>0.49090909090909091</c:v>
                </c:pt>
                <c:pt idx="32">
                  <c:v>0.51111111111111107</c:v>
                </c:pt>
                <c:pt idx="33">
                  <c:v>0.52380952380952384</c:v>
                </c:pt>
                <c:pt idx="34">
                  <c:v>0.51063829787234039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F0-4EFA-A9A4-3B1C82987C84}"/>
            </c:ext>
          </c:extLst>
        </c:ser>
        <c:ser>
          <c:idx val="4"/>
          <c:order val="1"/>
          <c:tx>
            <c:strRef>
              <c:f>'Paed diag by age gp by year'!$B$18</c:f>
              <c:strCache>
                <c:ptCount val="1"/>
                <c:pt idx="0">
                  <c:v>Metabolic disease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'Paed diag by age gp by year'!$C$13:$AL$13</c:f>
              <c:strCach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strCache>
            </c:strRef>
          </c:cat>
          <c:val>
            <c:numRef>
              <c:f>'Paed diag by age gp by year'!$C$18:$AL$18</c:f>
              <c:numCache>
                <c:formatCode>0.0%</c:formatCode>
                <c:ptCount val="36"/>
                <c:pt idx="0">
                  <c:v>0</c:v>
                </c:pt>
                <c:pt idx="1">
                  <c:v>0.4</c:v>
                </c:pt>
                <c:pt idx="2">
                  <c:v>0.25</c:v>
                </c:pt>
                <c:pt idx="3">
                  <c:v>9.5238095238095233E-2</c:v>
                </c:pt>
                <c:pt idx="4">
                  <c:v>5.8823529411764705E-2</c:v>
                </c:pt>
                <c:pt idx="5">
                  <c:v>0.21739130434782608</c:v>
                </c:pt>
                <c:pt idx="6">
                  <c:v>7.1428571428571425E-2</c:v>
                </c:pt>
                <c:pt idx="7">
                  <c:v>0.17948717948717949</c:v>
                </c:pt>
                <c:pt idx="8">
                  <c:v>7.407407407407407E-2</c:v>
                </c:pt>
                <c:pt idx="9">
                  <c:v>4.1666666666666664E-2</c:v>
                </c:pt>
                <c:pt idx="10">
                  <c:v>0.19354838709677419</c:v>
                </c:pt>
                <c:pt idx="11">
                  <c:v>0.20833333333333334</c:v>
                </c:pt>
                <c:pt idx="12">
                  <c:v>5.5555555555555552E-2</c:v>
                </c:pt>
                <c:pt idx="13">
                  <c:v>0.19047619047619047</c:v>
                </c:pt>
                <c:pt idx="14">
                  <c:v>0.17391304347826086</c:v>
                </c:pt>
                <c:pt idx="15">
                  <c:v>0.14285714285714285</c:v>
                </c:pt>
                <c:pt idx="16">
                  <c:v>0.26315789473684209</c:v>
                </c:pt>
                <c:pt idx="17">
                  <c:v>0.14814814814814814</c:v>
                </c:pt>
                <c:pt idx="18">
                  <c:v>0.25</c:v>
                </c:pt>
                <c:pt idx="19">
                  <c:v>0.08</c:v>
                </c:pt>
                <c:pt idx="20">
                  <c:v>6.25E-2</c:v>
                </c:pt>
                <c:pt idx="21">
                  <c:v>0.13043478260869565</c:v>
                </c:pt>
                <c:pt idx="22">
                  <c:v>3.3333333333333333E-2</c:v>
                </c:pt>
                <c:pt idx="23">
                  <c:v>0.1875</c:v>
                </c:pt>
                <c:pt idx="24">
                  <c:v>0.17142857142857143</c:v>
                </c:pt>
                <c:pt idx="25">
                  <c:v>0.14634146341463414</c:v>
                </c:pt>
                <c:pt idx="26">
                  <c:v>0.19354838709677419</c:v>
                </c:pt>
                <c:pt idx="27">
                  <c:v>0.18181818181818182</c:v>
                </c:pt>
                <c:pt idx="28">
                  <c:v>9.5238095238095233E-2</c:v>
                </c:pt>
                <c:pt idx="29">
                  <c:v>0.23076923076923078</c:v>
                </c:pt>
                <c:pt idx="30">
                  <c:v>0.10256410256410256</c:v>
                </c:pt>
                <c:pt idx="31">
                  <c:v>0.14545454545454545</c:v>
                </c:pt>
                <c:pt idx="32">
                  <c:v>0.15555555555555556</c:v>
                </c:pt>
                <c:pt idx="33">
                  <c:v>0.14285714285714285</c:v>
                </c:pt>
                <c:pt idx="34">
                  <c:v>0.19148936170212766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F0-4EFA-A9A4-3B1C82987C84}"/>
            </c:ext>
          </c:extLst>
        </c:ser>
        <c:ser>
          <c:idx val="2"/>
          <c:order val="2"/>
          <c:tx>
            <c:strRef>
              <c:f>'Paed diag by age gp by year'!$B$16</c:f>
              <c:strCache>
                <c:ptCount val="1"/>
                <c:pt idx="0">
                  <c:v>FHF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'Paed diag by age gp by year'!$C$13:$AL$13</c:f>
              <c:strCach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strCache>
            </c:strRef>
          </c:cat>
          <c:val>
            <c:numRef>
              <c:f>'Paed diag by age gp by year'!$C$16:$AL$16</c:f>
              <c:numCache>
                <c:formatCode>0.0%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8.3333333333333329E-2</c:v>
                </c:pt>
                <c:pt idx="3">
                  <c:v>4.7619047619047616E-2</c:v>
                </c:pt>
                <c:pt idx="4">
                  <c:v>8.8235294117647065E-2</c:v>
                </c:pt>
                <c:pt idx="5">
                  <c:v>4.3478260869565216E-2</c:v>
                </c:pt>
                <c:pt idx="6">
                  <c:v>3.5714285714285712E-2</c:v>
                </c:pt>
                <c:pt idx="7">
                  <c:v>5.128205128205128E-2</c:v>
                </c:pt>
                <c:pt idx="8">
                  <c:v>0.18518518518518517</c:v>
                </c:pt>
                <c:pt idx="9">
                  <c:v>4.1666666666666664E-2</c:v>
                </c:pt>
                <c:pt idx="10">
                  <c:v>6.4516129032258063E-2</c:v>
                </c:pt>
                <c:pt idx="11">
                  <c:v>8.3333333333333329E-2</c:v>
                </c:pt>
                <c:pt idx="12">
                  <c:v>0.16666666666666666</c:v>
                </c:pt>
                <c:pt idx="13">
                  <c:v>0.19047619047619047</c:v>
                </c:pt>
                <c:pt idx="14">
                  <c:v>8.6956521739130432E-2</c:v>
                </c:pt>
                <c:pt idx="15">
                  <c:v>0.14285714285714285</c:v>
                </c:pt>
                <c:pt idx="16">
                  <c:v>0.21052631578947367</c:v>
                </c:pt>
                <c:pt idx="17">
                  <c:v>0.18518518518518517</c:v>
                </c:pt>
                <c:pt idx="18">
                  <c:v>0.1</c:v>
                </c:pt>
                <c:pt idx="19">
                  <c:v>0.16</c:v>
                </c:pt>
                <c:pt idx="20">
                  <c:v>0.125</c:v>
                </c:pt>
                <c:pt idx="21">
                  <c:v>8.6956521739130432E-2</c:v>
                </c:pt>
                <c:pt idx="22">
                  <c:v>0.1</c:v>
                </c:pt>
                <c:pt idx="23">
                  <c:v>9.375E-2</c:v>
                </c:pt>
                <c:pt idx="24">
                  <c:v>8.5714285714285715E-2</c:v>
                </c:pt>
                <c:pt idx="25">
                  <c:v>0.17073170731707318</c:v>
                </c:pt>
                <c:pt idx="26">
                  <c:v>0.16129032258064516</c:v>
                </c:pt>
                <c:pt idx="27">
                  <c:v>4.5454545454545456E-2</c:v>
                </c:pt>
                <c:pt idx="28">
                  <c:v>0.21428571428571427</c:v>
                </c:pt>
                <c:pt idx="29">
                  <c:v>0.10256410256410256</c:v>
                </c:pt>
                <c:pt idx="30">
                  <c:v>5.128205128205128E-2</c:v>
                </c:pt>
                <c:pt idx="31">
                  <c:v>9.0909090909090912E-2</c:v>
                </c:pt>
                <c:pt idx="32">
                  <c:v>8.8888888888888892E-2</c:v>
                </c:pt>
                <c:pt idx="33">
                  <c:v>0.11904761904761904</c:v>
                </c:pt>
                <c:pt idx="34">
                  <c:v>0.14893617021276595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F0-4EFA-A9A4-3B1C82987C84}"/>
            </c:ext>
          </c:extLst>
        </c:ser>
        <c:ser>
          <c:idx val="5"/>
          <c:order val="3"/>
          <c:tx>
            <c:strRef>
              <c:f>'Paed diag by age gp by year'!$B$19</c:f>
              <c:strCache>
                <c:ptCount val="1"/>
                <c:pt idx="0">
                  <c:v>Other diseases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'Paed diag by age gp by year'!$C$13:$AL$13</c:f>
              <c:strCach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strCache>
            </c:strRef>
          </c:cat>
          <c:val>
            <c:numRef>
              <c:f>'Paed diag by age gp by year'!$C$19:$AL$19</c:f>
              <c:numCache>
                <c:formatCode>0.0%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0.16666666666666666</c:v>
                </c:pt>
                <c:pt idx="3">
                  <c:v>0</c:v>
                </c:pt>
                <c:pt idx="4">
                  <c:v>5.8823529411764705E-2</c:v>
                </c:pt>
                <c:pt idx="5">
                  <c:v>4.3478260869565216E-2</c:v>
                </c:pt>
                <c:pt idx="6">
                  <c:v>7.1428571428571425E-2</c:v>
                </c:pt>
                <c:pt idx="7">
                  <c:v>0.10256410256410256</c:v>
                </c:pt>
                <c:pt idx="8">
                  <c:v>0.22222222222222221</c:v>
                </c:pt>
                <c:pt idx="9">
                  <c:v>8.3333333333333329E-2</c:v>
                </c:pt>
                <c:pt idx="10">
                  <c:v>0.12903225806451613</c:v>
                </c:pt>
                <c:pt idx="11">
                  <c:v>4.1666666666666664E-2</c:v>
                </c:pt>
                <c:pt idx="12">
                  <c:v>0.16666666666666666</c:v>
                </c:pt>
                <c:pt idx="13">
                  <c:v>0.14285714285714285</c:v>
                </c:pt>
                <c:pt idx="14">
                  <c:v>8.6956521739130432E-2</c:v>
                </c:pt>
                <c:pt idx="15">
                  <c:v>9.5238095238095233E-2</c:v>
                </c:pt>
                <c:pt idx="16">
                  <c:v>0.10526315789473684</c:v>
                </c:pt>
                <c:pt idx="17">
                  <c:v>0.29629629629629628</c:v>
                </c:pt>
                <c:pt idx="18">
                  <c:v>0.1</c:v>
                </c:pt>
                <c:pt idx="19">
                  <c:v>0.2</c:v>
                </c:pt>
                <c:pt idx="20">
                  <c:v>0.28125</c:v>
                </c:pt>
                <c:pt idx="21">
                  <c:v>4.3478260869565216E-2</c:v>
                </c:pt>
                <c:pt idx="22">
                  <c:v>3.3333333333333333E-2</c:v>
                </c:pt>
                <c:pt idx="23">
                  <c:v>6.25E-2</c:v>
                </c:pt>
                <c:pt idx="24">
                  <c:v>0.17142857142857143</c:v>
                </c:pt>
                <c:pt idx="25">
                  <c:v>0.12195121951219512</c:v>
                </c:pt>
                <c:pt idx="26">
                  <c:v>9.6774193548387094E-2</c:v>
                </c:pt>
                <c:pt idx="27">
                  <c:v>0.29545454545454547</c:v>
                </c:pt>
                <c:pt idx="28">
                  <c:v>0.11904761904761904</c:v>
                </c:pt>
                <c:pt idx="29">
                  <c:v>0.12820512820512819</c:v>
                </c:pt>
                <c:pt idx="30">
                  <c:v>0.33333333333333331</c:v>
                </c:pt>
                <c:pt idx="31">
                  <c:v>0.12727272727272726</c:v>
                </c:pt>
                <c:pt idx="32">
                  <c:v>0.15555555555555556</c:v>
                </c:pt>
                <c:pt idx="33">
                  <c:v>0.19047619047619047</c:v>
                </c:pt>
                <c:pt idx="34">
                  <c:v>8.5106382978723402E-2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F0-4EFA-A9A4-3B1C82987C84}"/>
            </c:ext>
          </c:extLst>
        </c:ser>
        <c:ser>
          <c:idx val="0"/>
          <c:order val="4"/>
          <c:tx>
            <c:strRef>
              <c:f>'Paed diag by age gp by year'!$B$14</c:f>
              <c:strCache>
                <c:ptCount val="1"/>
                <c:pt idx="0">
                  <c:v>Alagille syn/ns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'Paed diag by age gp by year'!$C$13:$AL$13</c:f>
              <c:strCach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strCache>
            </c:strRef>
          </c:cat>
          <c:val>
            <c:numRef>
              <c:f>'Paed diag by age gp by year'!$C$14:$AL$14</c:f>
              <c:numCache>
                <c:formatCode>0.0%</c:formatCode>
                <c:ptCount val="36"/>
                <c:pt idx="0">
                  <c:v>0.33333333333333331</c:v>
                </c:pt>
                <c:pt idx="1">
                  <c:v>0</c:v>
                </c:pt>
                <c:pt idx="2">
                  <c:v>8.3333333333333329E-2</c:v>
                </c:pt>
                <c:pt idx="3">
                  <c:v>9.5238095238095233E-2</c:v>
                </c:pt>
                <c:pt idx="4">
                  <c:v>5.8823529411764705E-2</c:v>
                </c:pt>
                <c:pt idx="5">
                  <c:v>8.6956521739130432E-2</c:v>
                </c:pt>
                <c:pt idx="6">
                  <c:v>3.5714285714285712E-2</c:v>
                </c:pt>
                <c:pt idx="7">
                  <c:v>2.564102564102564E-2</c:v>
                </c:pt>
                <c:pt idx="8">
                  <c:v>0</c:v>
                </c:pt>
                <c:pt idx="9">
                  <c:v>4.1666666666666664E-2</c:v>
                </c:pt>
                <c:pt idx="10">
                  <c:v>6.4516129032258063E-2</c:v>
                </c:pt>
                <c:pt idx="11">
                  <c:v>0.16666666666666666</c:v>
                </c:pt>
                <c:pt idx="12">
                  <c:v>0.16666666666666666</c:v>
                </c:pt>
                <c:pt idx="13">
                  <c:v>0</c:v>
                </c:pt>
                <c:pt idx="14">
                  <c:v>0</c:v>
                </c:pt>
                <c:pt idx="15">
                  <c:v>4.7619047619047616E-2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4.3478260869565216E-2</c:v>
                </c:pt>
                <c:pt idx="22">
                  <c:v>0</c:v>
                </c:pt>
                <c:pt idx="23">
                  <c:v>6.25E-2</c:v>
                </c:pt>
                <c:pt idx="24">
                  <c:v>2.8571428571428571E-2</c:v>
                </c:pt>
                <c:pt idx="25">
                  <c:v>0</c:v>
                </c:pt>
                <c:pt idx="26">
                  <c:v>3.2258064516129031E-2</c:v>
                </c:pt>
                <c:pt idx="27">
                  <c:v>0</c:v>
                </c:pt>
                <c:pt idx="28">
                  <c:v>7.1428571428571425E-2</c:v>
                </c:pt>
                <c:pt idx="29">
                  <c:v>2.564102564102564E-2</c:v>
                </c:pt>
                <c:pt idx="30">
                  <c:v>7.6923076923076927E-2</c:v>
                </c:pt>
                <c:pt idx="31">
                  <c:v>7.2727272727272724E-2</c:v>
                </c:pt>
                <c:pt idx="32">
                  <c:v>2.2222222222222223E-2</c:v>
                </c:pt>
                <c:pt idx="33">
                  <c:v>2.3809523809523808E-2</c:v>
                </c:pt>
                <c:pt idx="34">
                  <c:v>4.2553191489361701E-2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7F0-4EFA-A9A4-3B1C82987C84}"/>
            </c:ext>
          </c:extLst>
        </c:ser>
        <c:ser>
          <c:idx val="3"/>
          <c:order val="5"/>
          <c:tx>
            <c:strRef>
              <c:f>'Paed diag by age gp by year'!$B$17</c:f>
              <c:strCache>
                <c:ptCount val="1"/>
                <c:pt idx="0">
                  <c:v>Hepatoblastoma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'Paed diag by age gp by year'!$C$13:$AL$13</c:f>
              <c:strCach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strCache>
            </c:strRef>
          </c:cat>
          <c:val>
            <c:numRef>
              <c:f>'Paed diag by age gp by year'!$C$17:$AL$17</c:f>
              <c:numCache>
                <c:formatCode>0.0%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3.5714285714285712E-2</c:v>
                </c:pt>
                <c:pt idx="7">
                  <c:v>2.564102564102564E-2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4.3478260869565216E-2</c:v>
                </c:pt>
                <c:pt idx="15">
                  <c:v>4.7619047619047616E-2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8.6956521739130432E-2</c:v>
                </c:pt>
                <c:pt idx="22">
                  <c:v>6.6666666666666666E-2</c:v>
                </c:pt>
                <c:pt idx="23">
                  <c:v>3.125E-2</c:v>
                </c:pt>
                <c:pt idx="24">
                  <c:v>5.7142857142857141E-2</c:v>
                </c:pt>
                <c:pt idx="25">
                  <c:v>9.7560975609756101E-2</c:v>
                </c:pt>
                <c:pt idx="26">
                  <c:v>6.4516129032258063E-2</c:v>
                </c:pt>
                <c:pt idx="27">
                  <c:v>2.2727272727272728E-2</c:v>
                </c:pt>
                <c:pt idx="28">
                  <c:v>2.3809523809523808E-2</c:v>
                </c:pt>
                <c:pt idx="29">
                  <c:v>5.128205128205128E-2</c:v>
                </c:pt>
                <c:pt idx="30">
                  <c:v>7.6923076923076927E-2</c:v>
                </c:pt>
                <c:pt idx="31">
                  <c:v>7.2727272727272724E-2</c:v>
                </c:pt>
                <c:pt idx="32">
                  <c:v>6.6666666666666666E-2</c:v>
                </c:pt>
                <c:pt idx="33">
                  <c:v>0</c:v>
                </c:pt>
                <c:pt idx="34">
                  <c:v>2.1276595744680851E-2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7F0-4EFA-A9A4-3B1C82987C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9899864"/>
        <c:axId val="619900520"/>
      </c:lineChart>
      <c:catAx>
        <c:axId val="619899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transplant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900520"/>
        <c:crosses val="autoZero"/>
        <c:auto val="1"/>
        <c:lblAlgn val="ctr"/>
        <c:lblOffset val="100"/>
        <c:tickLblSkip val="5"/>
        <c:noMultiLvlLbl val="0"/>
      </c:catAx>
      <c:valAx>
        <c:axId val="6199005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children with diagnosis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8998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5"/>
          <c:order val="0"/>
          <c:tx>
            <c:strRef>
              <c:f>'Gpd Adult diag by age gp by yr'!$B$21</c:f>
              <c:strCache>
                <c:ptCount val="1"/>
                <c:pt idx="0">
                  <c:v>Hepatocellular carcinoma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'Gpd Adult diag by age gp by yr'!$C$16:$AL$16</c:f>
              <c:strCach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strCache>
            </c:strRef>
          </c:cat>
          <c:val>
            <c:numRef>
              <c:f>'Gpd Adult diag by age gp by yr'!$C$21:$AL$21</c:f>
              <c:numCache>
                <c:formatCode>0.0%</c:formatCode>
                <c:ptCount val="36"/>
                <c:pt idx="0">
                  <c:v>0.5</c:v>
                </c:pt>
                <c:pt idx="1">
                  <c:v>0.17647058823529413</c:v>
                </c:pt>
                <c:pt idx="2">
                  <c:v>0.13333333333333333</c:v>
                </c:pt>
                <c:pt idx="3">
                  <c:v>7.4999999999999997E-2</c:v>
                </c:pt>
                <c:pt idx="4">
                  <c:v>1.8518518518518517E-2</c:v>
                </c:pt>
                <c:pt idx="5">
                  <c:v>0</c:v>
                </c:pt>
                <c:pt idx="6">
                  <c:v>1.2345679012345678E-2</c:v>
                </c:pt>
                <c:pt idx="7">
                  <c:v>0</c:v>
                </c:pt>
                <c:pt idx="8">
                  <c:v>0</c:v>
                </c:pt>
                <c:pt idx="9">
                  <c:v>9.8039215686274508E-3</c:v>
                </c:pt>
                <c:pt idx="10">
                  <c:v>9.8039215686274508E-3</c:v>
                </c:pt>
                <c:pt idx="11">
                  <c:v>1.8518518518518517E-2</c:v>
                </c:pt>
                <c:pt idx="12">
                  <c:v>3.3057851239669422E-2</c:v>
                </c:pt>
                <c:pt idx="13">
                  <c:v>6.7669172932330823E-2</c:v>
                </c:pt>
                <c:pt idx="14">
                  <c:v>3.4482758620689655E-2</c:v>
                </c:pt>
                <c:pt idx="15">
                  <c:v>8.6092715231788075E-2</c:v>
                </c:pt>
                <c:pt idx="16">
                  <c:v>8.7999999999999995E-2</c:v>
                </c:pt>
                <c:pt idx="17">
                  <c:v>5.2980132450331126E-2</c:v>
                </c:pt>
                <c:pt idx="18">
                  <c:v>6.2937062937062943E-2</c:v>
                </c:pt>
                <c:pt idx="19">
                  <c:v>9.5505617977528087E-2</c:v>
                </c:pt>
                <c:pt idx="20">
                  <c:v>8.6092715231788075E-2</c:v>
                </c:pt>
                <c:pt idx="21">
                  <c:v>0.10256410256410256</c:v>
                </c:pt>
                <c:pt idx="22">
                  <c:v>0.14084507042253522</c:v>
                </c:pt>
                <c:pt idx="23">
                  <c:v>0.11351351351351352</c:v>
                </c:pt>
                <c:pt idx="24">
                  <c:v>0.15909090909090909</c:v>
                </c:pt>
                <c:pt idx="25">
                  <c:v>0.13541666666666666</c:v>
                </c:pt>
                <c:pt idx="26">
                  <c:v>0.11917098445595854</c:v>
                </c:pt>
                <c:pt idx="27">
                  <c:v>0.11442786069651742</c:v>
                </c:pt>
                <c:pt idx="28">
                  <c:v>0.13574660633484162</c:v>
                </c:pt>
                <c:pt idx="29">
                  <c:v>0.20089285714285715</c:v>
                </c:pt>
                <c:pt idx="30">
                  <c:v>0.2</c:v>
                </c:pt>
                <c:pt idx="31">
                  <c:v>0.18861209964412812</c:v>
                </c:pt>
                <c:pt idx="32">
                  <c:v>0.22761194029850745</c:v>
                </c:pt>
                <c:pt idx="33">
                  <c:v>0.1870748299319728</c:v>
                </c:pt>
                <c:pt idx="34">
                  <c:v>0.18213058419243985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18-4309-8C2E-5D56B03902A6}"/>
            </c:ext>
          </c:extLst>
        </c:ser>
        <c:ser>
          <c:idx val="0"/>
          <c:order val="1"/>
          <c:tx>
            <c:strRef>
              <c:f>'Gpd Adult diag by age gp by yr'!$B$17</c:f>
              <c:strCache>
                <c:ptCount val="1"/>
                <c:pt idx="0">
                  <c:v>Alcoholic cirrhosis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'Gpd Adult diag by age gp by yr'!$C$16:$AL$16</c:f>
              <c:strCach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strCache>
            </c:strRef>
          </c:cat>
          <c:val>
            <c:numRef>
              <c:f>'Gpd Adult diag by age gp by yr'!$C$17:$AL$17</c:f>
              <c:numCache>
                <c:formatCode>0.0%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6.6666666666666666E-2</c:v>
                </c:pt>
                <c:pt idx="3">
                  <c:v>0.05</c:v>
                </c:pt>
                <c:pt idx="4">
                  <c:v>7.407407407407407E-2</c:v>
                </c:pt>
                <c:pt idx="5">
                  <c:v>3.8461538461538464E-2</c:v>
                </c:pt>
                <c:pt idx="6">
                  <c:v>9.8765432098765427E-2</c:v>
                </c:pt>
                <c:pt idx="7">
                  <c:v>0.11235955056179775</c:v>
                </c:pt>
                <c:pt idx="8">
                  <c:v>0.11494252873563218</c:v>
                </c:pt>
                <c:pt idx="9">
                  <c:v>0.11764705882352941</c:v>
                </c:pt>
                <c:pt idx="10">
                  <c:v>9.8039215686274508E-2</c:v>
                </c:pt>
                <c:pt idx="11">
                  <c:v>0.15740740740740741</c:v>
                </c:pt>
                <c:pt idx="12">
                  <c:v>9.9173553719008267E-2</c:v>
                </c:pt>
                <c:pt idx="13">
                  <c:v>0.16541353383458646</c:v>
                </c:pt>
                <c:pt idx="14">
                  <c:v>0.1206896551724138</c:v>
                </c:pt>
                <c:pt idx="15">
                  <c:v>0.13907284768211919</c:v>
                </c:pt>
                <c:pt idx="16">
                  <c:v>0.14399999999999999</c:v>
                </c:pt>
                <c:pt idx="17">
                  <c:v>0.13245033112582782</c:v>
                </c:pt>
                <c:pt idx="18">
                  <c:v>0.1888111888111888</c:v>
                </c:pt>
                <c:pt idx="19">
                  <c:v>0.1348314606741573</c:v>
                </c:pt>
                <c:pt idx="20">
                  <c:v>9.2715231788079472E-2</c:v>
                </c:pt>
                <c:pt idx="21">
                  <c:v>0.10897435897435898</c:v>
                </c:pt>
                <c:pt idx="22">
                  <c:v>9.154929577464789E-2</c:v>
                </c:pt>
                <c:pt idx="23">
                  <c:v>0.15135135135135136</c:v>
                </c:pt>
                <c:pt idx="24">
                  <c:v>0.125</c:v>
                </c:pt>
                <c:pt idx="25">
                  <c:v>0.11458333333333333</c:v>
                </c:pt>
                <c:pt idx="26">
                  <c:v>0.13989637305699482</c:v>
                </c:pt>
                <c:pt idx="27">
                  <c:v>0.15920398009950248</c:v>
                </c:pt>
                <c:pt idx="28">
                  <c:v>0.13122171945701358</c:v>
                </c:pt>
                <c:pt idx="29">
                  <c:v>0.10267857142857142</c:v>
                </c:pt>
                <c:pt idx="30">
                  <c:v>0.11764705882352941</c:v>
                </c:pt>
                <c:pt idx="31">
                  <c:v>0.1494661921708185</c:v>
                </c:pt>
                <c:pt idx="32">
                  <c:v>0.15671641791044777</c:v>
                </c:pt>
                <c:pt idx="33">
                  <c:v>0.17006802721088435</c:v>
                </c:pt>
                <c:pt idx="34">
                  <c:v>0.17525773195876287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18-4309-8C2E-5D56B03902A6}"/>
            </c:ext>
          </c:extLst>
        </c:ser>
        <c:ser>
          <c:idx val="9"/>
          <c:order val="2"/>
          <c:tx>
            <c:strRef>
              <c:f>'Gpd Adult diag by age gp by yr'!$B$24</c:f>
              <c:strCache>
                <c:ptCount val="1"/>
                <c:pt idx="0">
                  <c:v>Other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'Gpd Adult diag by age gp by yr'!$C$16:$AL$16</c:f>
              <c:strCach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strCache>
            </c:strRef>
          </c:cat>
          <c:val>
            <c:numRef>
              <c:f>'Gpd Adult diag by age gp by yr'!$C$24:$AL$24</c:f>
              <c:numCache>
                <c:formatCode>0.0%</c:formatCode>
                <c:ptCount val="36"/>
                <c:pt idx="0">
                  <c:v>0</c:v>
                </c:pt>
                <c:pt idx="1">
                  <c:v>0.41176470588235292</c:v>
                </c:pt>
                <c:pt idx="2">
                  <c:v>0.46666666666666667</c:v>
                </c:pt>
                <c:pt idx="3">
                  <c:v>0.35</c:v>
                </c:pt>
                <c:pt idx="4">
                  <c:v>0.40740740740740738</c:v>
                </c:pt>
                <c:pt idx="5">
                  <c:v>0.44230769230769229</c:v>
                </c:pt>
                <c:pt idx="6">
                  <c:v>0.32098765432098764</c:v>
                </c:pt>
                <c:pt idx="7">
                  <c:v>0.38202247191011235</c:v>
                </c:pt>
                <c:pt idx="8">
                  <c:v>0.35632183908045978</c:v>
                </c:pt>
                <c:pt idx="9">
                  <c:v>0.43137254901960786</c:v>
                </c:pt>
                <c:pt idx="10">
                  <c:v>0.37254901960784315</c:v>
                </c:pt>
                <c:pt idx="11">
                  <c:v>0.32407407407407407</c:v>
                </c:pt>
                <c:pt idx="12">
                  <c:v>0.30578512396694213</c:v>
                </c:pt>
                <c:pt idx="13">
                  <c:v>0.19548872180451127</c:v>
                </c:pt>
                <c:pt idx="14">
                  <c:v>0.22413793103448276</c:v>
                </c:pt>
                <c:pt idx="15">
                  <c:v>0.19205298013245034</c:v>
                </c:pt>
                <c:pt idx="16">
                  <c:v>0.23200000000000001</c:v>
                </c:pt>
                <c:pt idx="17">
                  <c:v>0.19205298013245034</c:v>
                </c:pt>
                <c:pt idx="18">
                  <c:v>0.16783216783216784</c:v>
                </c:pt>
                <c:pt idx="19">
                  <c:v>0.16853932584269662</c:v>
                </c:pt>
                <c:pt idx="20">
                  <c:v>0.16556291390728478</c:v>
                </c:pt>
                <c:pt idx="21">
                  <c:v>0.19230769230769232</c:v>
                </c:pt>
                <c:pt idx="22">
                  <c:v>0.14084507042253522</c:v>
                </c:pt>
                <c:pt idx="23">
                  <c:v>0.10810810810810811</c:v>
                </c:pt>
                <c:pt idx="24">
                  <c:v>0.11931818181818182</c:v>
                </c:pt>
                <c:pt idx="25">
                  <c:v>0.15104166666666666</c:v>
                </c:pt>
                <c:pt idx="26">
                  <c:v>0.13471502590673576</c:v>
                </c:pt>
                <c:pt idx="27">
                  <c:v>0.14427860696517414</c:v>
                </c:pt>
                <c:pt idx="28">
                  <c:v>0.13574660633484162</c:v>
                </c:pt>
                <c:pt idx="29">
                  <c:v>0.12053571428571429</c:v>
                </c:pt>
                <c:pt idx="30">
                  <c:v>0.17254901960784313</c:v>
                </c:pt>
                <c:pt idx="31">
                  <c:v>0.16370106761565836</c:v>
                </c:pt>
                <c:pt idx="32">
                  <c:v>0.1455223880597015</c:v>
                </c:pt>
                <c:pt idx="33">
                  <c:v>0.22789115646258504</c:v>
                </c:pt>
                <c:pt idx="34">
                  <c:v>0.1718213058419244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18-4309-8C2E-5D56B03902A6}"/>
            </c:ext>
          </c:extLst>
        </c:ser>
        <c:ser>
          <c:idx val="7"/>
          <c:order val="3"/>
          <c:tx>
            <c:strRef>
              <c:f>'Gpd Adult diag by age gp by yr'!$B$22</c:f>
              <c:strCache>
                <c:ptCount val="1"/>
                <c:pt idx="0">
                  <c:v>NAFLD / Cryptogenic cirrhosis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'Gpd Adult diag by age gp by yr'!$C$16:$AL$16</c:f>
              <c:strCach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strCache>
            </c:strRef>
          </c:cat>
          <c:val>
            <c:numRef>
              <c:f>'Gpd Adult diag by age gp by yr'!$C$22:$AL$22</c:f>
              <c:numCache>
                <c:formatCode>0.0%</c:formatCode>
                <c:ptCount val="36"/>
                <c:pt idx="0">
                  <c:v>0</c:v>
                </c:pt>
                <c:pt idx="1">
                  <c:v>0.11764705882352941</c:v>
                </c:pt>
                <c:pt idx="2">
                  <c:v>0</c:v>
                </c:pt>
                <c:pt idx="3">
                  <c:v>0.1</c:v>
                </c:pt>
                <c:pt idx="4">
                  <c:v>3.7037037037037035E-2</c:v>
                </c:pt>
                <c:pt idx="5">
                  <c:v>0.11538461538461539</c:v>
                </c:pt>
                <c:pt idx="6">
                  <c:v>9.8765432098765427E-2</c:v>
                </c:pt>
                <c:pt idx="7">
                  <c:v>0.10112359550561797</c:v>
                </c:pt>
                <c:pt idx="8">
                  <c:v>6.8965517241379309E-2</c:v>
                </c:pt>
                <c:pt idx="9">
                  <c:v>5.8823529411764705E-2</c:v>
                </c:pt>
                <c:pt idx="10">
                  <c:v>8.8235294117647065E-2</c:v>
                </c:pt>
                <c:pt idx="11">
                  <c:v>3.7037037037037035E-2</c:v>
                </c:pt>
                <c:pt idx="12">
                  <c:v>4.1322314049586778E-2</c:v>
                </c:pt>
                <c:pt idx="13">
                  <c:v>6.0150375939849621E-2</c:v>
                </c:pt>
                <c:pt idx="14">
                  <c:v>7.7586206896551727E-2</c:v>
                </c:pt>
                <c:pt idx="15">
                  <c:v>7.2847682119205295E-2</c:v>
                </c:pt>
                <c:pt idx="16">
                  <c:v>8.7999999999999995E-2</c:v>
                </c:pt>
                <c:pt idx="17">
                  <c:v>8.6092715231788075E-2</c:v>
                </c:pt>
                <c:pt idx="18">
                  <c:v>7.6923076923076927E-2</c:v>
                </c:pt>
                <c:pt idx="19">
                  <c:v>6.1797752808988762E-2</c:v>
                </c:pt>
                <c:pt idx="20">
                  <c:v>9.2715231788079472E-2</c:v>
                </c:pt>
                <c:pt idx="21">
                  <c:v>0.12179487179487179</c:v>
                </c:pt>
                <c:pt idx="22">
                  <c:v>7.0422535211267609E-2</c:v>
                </c:pt>
                <c:pt idx="23">
                  <c:v>7.0270270270270274E-2</c:v>
                </c:pt>
                <c:pt idx="24">
                  <c:v>6.25E-2</c:v>
                </c:pt>
                <c:pt idx="25">
                  <c:v>7.8125E-2</c:v>
                </c:pt>
                <c:pt idx="26">
                  <c:v>7.2538860103626937E-2</c:v>
                </c:pt>
                <c:pt idx="27">
                  <c:v>7.9601990049751242E-2</c:v>
                </c:pt>
                <c:pt idx="28">
                  <c:v>7.2398190045248875E-2</c:v>
                </c:pt>
                <c:pt idx="29">
                  <c:v>9.8214285714285712E-2</c:v>
                </c:pt>
                <c:pt idx="30">
                  <c:v>8.6274509803921567E-2</c:v>
                </c:pt>
                <c:pt idx="31">
                  <c:v>0.12455516014234876</c:v>
                </c:pt>
                <c:pt idx="32">
                  <c:v>0.11567164179104478</c:v>
                </c:pt>
                <c:pt idx="33">
                  <c:v>0.10884353741496598</c:v>
                </c:pt>
                <c:pt idx="34">
                  <c:v>0.13745704467353953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018-4309-8C2E-5D56B03902A6}"/>
            </c:ext>
          </c:extLst>
        </c:ser>
        <c:ser>
          <c:idx val="3"/>
          <c:order val="4"/>
          <c:tx>
            <c:strRef>
              <c:f>'Gpd Adult diag by age gp by yr'!$B$19</c:f>
              <c:strCache>
                <c:ptCount val="1"/>
                <c:pt idx="0">
                  <c:v>Hepatitis C cirrhosis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'Gpd Adult diag by age gp by yr'!$C$16:$AL$16</c:f>
              <c:strCach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strCache>
            </c:strRef>
          </c:cat>
          <c:val>
            <c:numRef>
              <c:f>'Gpd Adult diag by age gp by yr'!$C$19:$AL$19</c:f>
              <c:numCache>
                <c:formatCode>0.0%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0.05</c:v>
                </c:pt>
                <c:pt idx="4">
                  <c:v>5.5555555555555552E-2</c:v>
                </c:pt>
                <c:pt idx="5">
                  <c:v>5.7692307692307696E-2</c:v>
                </c:pt>
                <c:pt idx="6">
                  <c:v>6.1728395061728392E-2</c:v>
                </c:pt>
                <c:pt idx="7">
                  <c:v>4.49438202247191E-2</c:v>
                </c:pt>
                <c:pt idx="8">
                  <c:v>0.10344827586206896</c:v>
                </c:pt>
                <c:pt idx="9">
                  <c:v>0.15686274509803921</c:v>
                </c:pt>
                <c:pt idx="10">
                  <c:v>0.20588235294117646</c:v>
                </c:pt>
                <c:pt idx="11">
                  <c:v>0.16666666666666666</c:v>
                </c:pt>
                <c:pt idx="12">
                  <c:v>0.18181818181818182</c:v>
                </c:pt>
                <c:pt idx="13">
                  <c:v>0.22556390977443608</c:v>
                </c:pt>
                <c:pt idx="14">
                  <c:v>0.18965517241379309</c:v>
                </c:pt>
                <c:pt idx="15">
                  <c:v>0.2185430463576159</c:v>
                </c:pt>
                <c:pt idx="16">
                  <c:v>0.184</c:v>
                </c:pt>
                <c:pt idx="17">
                  <c:v>0.27814569536423839</c:v>
                </c:pt>
                <c:pt idx="18">
                  <c:v>0.2937062937062937</c:v>
                </c:pt>
                <c:pt idx="19">
                  <c:v>0.3146067415730337</c:v>
                </c:pt>
                <c:pt idx="20">
                  <c:v>0.33112582781456956</c:v>
                </c:pt>
                <c:pt idx="21">
                  <c:v>0.23076923076923078</c:v>
                </c:pt>
                <c:pt idx="22">
                  <c:v>0.27464788732394368</c:v>
                </c:pt>
                <c:pt idx="23">
                  <c:v>0.30270270270270272</c:v>
                </c:pt>
                <c:pt idx="24">
                  <c:v>0.30681818181818182</c:v>
                </c:pt>
                <c:pt idx="25">
                  <c:v>0.25</c:v>
                </c:pt>
                <c:pt idx="26">
                  <c:v>0.29015544041450775</c:v>
                </c:pt>
                <c:pt idx="27">
                  <c:v>0.3383084577114428</c:v>
                </c:pt>
                <c:pt idx="28">
                  <c:v>0.30316742081447962</c:v>
                </c:pt>
                <c:pt idx="29">
                  <c:v>0.22767857142857142</c:v>
                </c:pt>
                <c:pt idx="30">
                  <c:v>0.19215686274509805</c:v>
                </c:pt>
                <c:pt idx="31">
                  <c:v>0.19217081850533807</c:v>
                </c:pt>
                <c:pt idx="32">
                  <c:v>0.1455223880597015</c:v>
                </c:pt>
                <c:pt idx="33">
                  <c:v>0.1326530612244898</c:v>
                </c:pt>
                <c:pt idx="34">
                  <c:v>0.12714776632302405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018-4309-8C2E-5D56B03902A6}"/>
            </c:ext>
          </c:extLst>
        </c:ser>
        <c:ser>
          <c:idx val="4"/>
          <c:order val="5"/>
          <c:tx>
            <c:strRef>
              <c:f>'Gpd Adult diag by age gp by yr'!$B$20</c:f>
              <c:strCache>
                <c:ptCount val="1"/>
                <c:pt idx="0">
                  <c:v>Fulminant hepatic failure</c:v>
                </c:pt>
              </c:strCache>
            </c:strRef>
          </c:tx>
          <c:spPr>
            <a:ln w="28575" cap="rnd">
              <a:solidFill>
                <a:srgbClr val="F88F26"/>
              </a:solidFill>
              <a:round/>
            </a:ln>
            <a:effectLst/>
          </c:spPr>
          <c:marker>
            <c:symbol val="none"/>
          </c:marker>
          <c:cat>
            <c:strRef>
              <c:f>'Gpd Adult diag by age gp by yr'!$C$16:$AL$16</c:f>
              <c:strCach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strCache>
            </c:strRef>
          </c:cat>
          <c:val>
            <c:numRef>
              <c:f>'Gpd Adult diag by age gp by yr'!$C$20:$AL$20</c:f>
              <c:numCache>
                <c:formatCode>0.0%</c:formatCode>
                <c:ptCount val="36"/>
                <c:pt idx="0">
                  <c:v>0.25</c:v>
                </c:pt>
                <c:pt idx="1">
                  <c:v>0</c:v>
                </c:pt>
                <c:pt idx="2">
                  <c:v>6.6666666666666666E-2</c:v>
                </c:pt>
                <c:pt idx="3">
                  <c:v>7.4999999999999997E-2</c:v>
                </c:pt>
                <c:pt idx="4">
                  <c:v>0.12962962962962962</c:v>
                </c:pt>
                <c:pt idx="5">
                  <c:v>0.11538461538461539</c:v>
                </c:pt>
                <c:pt idx="6">
                  <c:v>0.16049382716049382</c:v>
                </c:pt>
                <c:pt idx="7">
                  <c:v>0.15730337078651685</c:v>
                </c:pt>
                <c:pt idx="8">
                  <c:v>0.16091954022988506</c:v>
                </c:pt>
                <c:pt idx="9">
                  <c:v>1.9607843137254902E-2</c:v>
                </c:pt>
                <c:pt idx="10">
                  <c:v>9.8039215686274508E-2</c:v>
                </c:pt>
                <c:pt idx="11">
                  <c:v>6.4814814814814811E-2</c:v>
                </c:pt>
                <c:pt idx="12">
                  <c:v>0.12396694214876033</c:v>
                </c:pt>
                <c:pt idx="13">
                  <c:v>9.0225563909774431E-2</c:v>
                </c:pt>
                <c:pt idx="14">
                  <c:v>0.1206896551724138</c:v>
                </c:pt>
                <c:pt idx="15">
                  <c:v>6.6225165562913912E-2</c:v>
                </c:pt>
                <c:pt idx="16">
                  <c:v>4.8000000000000001E-2</c:v>
                </c:pt>
                <c:pt idx="17">
                  <c:v>7.2847682119205295E-2</c:v>
                </c:pt>
                <c:pt idx="18">
                  <c:v>4.8951048951048952E-2</c:v>
                </c:pt>
                <c:pt idx="19">
                  <c:v>5.0561797752808987E-2</c:v>
                </c:pt>
                <c:pt idx="20">
                  <c:v>9.9337748344370855E-2</c:v>
                </c:pt>
                <c:pt idx="21">
                  <c:v>0.11538461538461539</c:v>
                </c:pt>
                <c:pt idx="22">
                  <c:v>0.15492957746478872</c:v>
                </c:pt>
                <c:pt idx="23">
                  <c:v>0.10810810810810811</c:v>
                </c:pt>
                <c:pt idx="24">
                  <c:v>8.5227272727272721E-2</c:v>
                </c:pt>
                <c:pt idx="25">
                  <c:v>0.125</c:v>
                </c:pt>
                <c:pt idx="26">
                  <c:v>0.10362694300518134</c:v>
                </c:pt>
                <c:pt idx="27">
                  <c:v>7.9601990049751242E-2</c:v>
                </c:pt>
                <c:pt idx="28">
                  <c:v>8.1447963800904979E-2</c:v>
                </c:pt>
                <c:pt idx="29">
                  <c:v>6.6964285714285712E-2</c:v>
                </c:pt>
                <c:pt idx="30">
                  <c:v>9.8039215686274508E-2</c:v>
                </c:pt>
                <c:pt idx="31">
                  <c:v>6.7615658362989328E-2</c:v>
                </c:pt>
                <c:pt idx="32">
                  <c:v>5.5970149253731345E-2</c:v>
                </c:pt>
                <c:pt idx="33">
                  <c:v>5.1020408163265307E-2</c:v>
                </c:pt>
                <c:pt idx="34">
                  <c:v>9.2783505154639179E-2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018-4309-8C2E-5D56B03902A6}"/>
            </c:ext>
          </c:extLst>
        </c:ser>
        <c:ser>
          <c:idx val="1"/>
          <c:order val="6"/>
          <c:tx>
            <c:strRef>
              <c:f>'Gpd Adult diag by age gp by yr'!$B$23</c:f>
              <c:strCache>
                <c:ptCount val="1"/>
                <c:pt idx="0">
                  <c:v>Primary sclerosing cholangitis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val>
            <c:numRef>
              <c:f>'Gpd Adult diag by age gp by yr'!$C$23:$AK$23</c:f>
              <c:numCache>
                <c:formatCode>0.0%</c:formatCode>
                <c:ptCount val="35"/>
                <c:pt idx="0">
                  <c:v>0.25</c:v>
                </c:pt>
                <c:pt idx="1">
                  <c:v>0.29411764705882354</c:v>
                </c:pt>
                <c:pt idx="2">
                  <c:v>0.13333333333333333</c:v>
                </c:pt>
                <c:pt idx="3">
                  <c:v>0.27500000000000002</c:v>
                </c:pt>
                <c:pt idx="4">
                  <c:v>0.14814814814814814</c:v>
                </c:pt>
                <c:pt idx="5">
                  <c:v>0.11538461538461539</c:v>
                </c:pt>
                <c:pt idx="6">
                  <c:v>0.22222222222222221</c:v>
                </c:pt>
                <c:pt idx="7">
                  <c:v>0.1348314606741573</c:v>
                </c:pt>
                <c:pt idx="8">
                  <c:v>0.11494252873563218</c:v>
                </c:pt>
                <c:pt idx="9">
                  <c:v>0.15686274509803921</c:v>
                </c:pt>
                <c:pt idx="10">
                  <c:v>8.8235294117647065E-2</c:v>
                </c:pt>
                <c:pt idx="11">
                  <c:v>0.12037037037037036</c:v>
                </c:pt>
                <c:pt idx="12">
                  <c:v>0.12396694214876033</c:v>
                </c:pt>
                <c:pt idx="13">
                  <c:v>0.11278195488721804</c:v>
                </c:pt>
                <c:pt idx="14">
                  <c:v>9.4827586206896547E-2</c:v>
                </c:pt>
                <c:pt idx="15">
                  <c:v>0.10596026490066225</c:v>
                </c:pt>
                <c:pt idx="16">
                  <c:v>0.128</c:v>
                </c:pt>
                <c:pt idx="17">
                  <c:v>0.11258278145695365</c:v>
                </c:pt>
                <c:pt idx="18">
                  <c:v>7.6923076923076927E-2</c:v>
                </c:pt>
                <c:pt idx="19">
                  <c:v>0.11235955056179775</c:v>
                </c:pt>
                <c:pt idx="20">
                  <c:v>7.9470198675496692E-2</c:v>
                </c:pt>
                <c:pt idx="21">
                  <c:v>8.9743589743589744E-2</c:v>
                </c:pt>
                <c:pt idx="22">
                  <c:v>7.746478873239436E-2</c:v>
                </c:pt>
                <c:pt idx="23">
                  <c:v>9.1891891891891897E-2</c:v>
                </c:pt>
                <c:pt idx="24">
                  <c:v>6.25E-2</c:v>
                </c:pt>
                <c:pt idx="25">
                  <c:v>9.8958333333333329E-2</c:v>
                </c:pt>
                <c:pt idx="26">
                  <c:v>8.2901554404145081E-2</c:v>
                </c:pt>
                <c:pt idx="27">
                  <c:v>7.4626865671641784E-2</c:v>
                </c:pt>
                <c:pt idx="28">
                  <c:v>8.1447963800904979E-2</c:v>
                </c:pt>
                <c:pt idx="29">
                  <c:v>0.12946428571428573</c:v>
                </c:pt>
                <c:pt idx="30">
                  <c:v>7.8431372549019607E-2</c:v>
                </c:pt>
                <c:pt idx="31">
                  <c:v>9.2526690391459068E-2</c:v>
                </c:pt>
                <c:pt idx="32">
                  <c:v>0.10820895522388059</c:v>
                </c:pt>
                <c:pt idx="33">
                  <c:v>8.5034013605442174E-2</c:v>
                </c:pt>
                <c:pt idx="34">
                  <c:v>7.560137457044673E-2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018-4309-8C2E-5D56B03902A6}"/>
            </c:ext>
          </c:extLst>
        </c:ser>
        <c:ser>
          <c:idx val="10"/>
          <c:order val="7"/>
          <c:tx>
            <c:strRef>
              <c:f>'Gpd Adult diag by age gp by yr'!$B$18</c:f>
              <c:strCache>
                <c:ptCount val="1"/>
                <c:pt idx="0">
                  <c:v>Hepatitis B cirrhosis</c:v>
                </c:pt>
              </c:strCache>
            </c:strRef>
          </c:tx>
          <c:spPr>
            <a:ln w="2857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'Gpd Adult diag by age gp by yr'!$C$16:$AL$16</c:f>
              <c:strCach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strCache>
            </c:strRef>
          </c:cat>
          <c:val>
            <c:numRef>
              <c:f>'Gpd Adult diag by age gp by yr'!$C$18:$AK$18</c:f>
              <c:numCache>
                <c:formatCode>0.0%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0.13333333333333333</c:v>
                </c:pt>
                <c:pt idx="3">
                  <c:v>2.5000000000000001E-2</c:v>
                </c:pt>
                <c:pt idx="4">
                  <c:v>0.12962962962962962</c:v>
                </c:pt>
                <c:pt idx="5">
                  <c:v>0.11538461538461539</c:v>
                </c:pt>
                <c:pt idx="6">
                  <c:v>2.4691358024691357E-2</c:v>
                </c:pt>
                <c:pt idx="7">
                  <c:v>6.741573033707865E-2</c:v>
                </c:pt>
                <c:pt idx="8">
                  <c:v>8.0459770114942528E-2</c:v>
                </c:pt>
                <c:pt idx="9">
                  <c:v>4.9019607843137254E-2</c:v>
                </c:pt>
                <c:pt idx="10">
                  <c:v>3.9215686274509803E-2</c:v>
                </c:pt>
                <c:pt idx="11">
                  <c:v>0.1111111111111111</c:v>
                </c:pt>
                <c:pt idx="12">
                  <c:v>9.0909090909090912E-2</c:v>
                </c:pt>
                <c:pt idx="13">
                  <c:v>8.2706766917293228E-2</c:v>
                </c:pt>
                <c:pt idx="14">
                  <c:v>0.13793103448275862</c:v>
                </c:pt>
                <c:pt idx="15">
                  <c:v>0.11920529801324503</c:v>
                </c:pt>
                <c:pt idx="16">
                  <c:v>8.7999999999999995E-2</c:v>
                </c:pt>
                <c:pt idx="17">
                  <c:v>7.2847682119205295E-2</c:v>
                </c:pt>
                <c:pt idx="18">
                  <c:v>8.3916083916083919E-2</c:v>
                </c:pt>
                <c:pt idx="19">
                  <c:v>6.1797752808988762E-2</c:v>
                </c:pt>
                <c:pt idx="20">
                  <c:v>5.2980132450331126E-2</c:v>
                </c:pt>
                <c:pt idx="21">
                  <c:v>3.8461538461538464E-2</c:v>
                </c:pt>
                <c:pt idx="22">
                  <c:v>4.9295774647887321E-2</c:v>
                </c:pt>
                <c:pt idx="23">
                  <c:v>5.4054054054054057E-2</c:v>
                </c:pt>
                <c:pt idx="24">
                  <c:v>7.9545454545454544E-2</c:v>
                </c:pt>
                <c:pt idx="25">
                  <c:v>4.6875E-2</c:v>
                </c:pt>
                <c:pt idx="26">
                  <c:v>5.6994818652849742E-2</c:v>
                </c:pt>
                <c:pt idx="27">
                  <c:v>9.9502487562189053E-3</c:v>
                </c:pt>
                <c:pt idx="28">
                  <c:v>5.8823529411764705E-2</c:v>
                </c:pt>
                <c:pt idx="29">
                  <c:v>5.3571428571428568E-2</c:v>
                </c:pt>
                <c:pt idx="30">
                  <c:v>5.4901960784313725E-2</c:v>
                </c:pt>
                <c:pt idx="31">
                  <c:v>2.1352313167259787E-2</c:v>
                </c:pt>
                <c:pt idx="32">
                  <c:v>4.4776119402985072E-2</c:v>
                </c:pt>
                <c:pt idx="33">
                  <c:v>3.7414965986394558E-2</c:v>
                </c:pt>
                <c:pt idx="34">
                  <c:v>3.7800687285223365E-2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018-4309-8C2E-5D56B0390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9931352"/>
        <c:axId val="619934960"/>
      </c:lineChart>
      <c:catAx>
        <c:axId val="619931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transplant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93496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619934960"/>
        <c:scaling>
          <c:orientation val="minMax"/>
          <c:max val="0.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adults with diagnosis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9313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'WL Paeds'!$C$22</c:f>
              <c:strCache>
                <c:ptCount val="1"/>
                <c:pt idx="0">
                  <c:v>New listing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'WL Paeds'!$D$21:$T$21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'WL Paeds'!$D$22:$T$22</c:f>
              <c:numCache>
                <c:formatCode>General</c:formatCode>
                <c:ptCount val="17"/>
                <c:pt idx="0">
                  <c:v>39</c:v>
                </c:pt>
                <c:pt idx="1">
                  <c:v>28</c:v>
                </c:pt>
                <c:pt idx="2">
                  <c:v>38</c:v>
                </c:pt>
                <c:pt idx="3">
                  <c:v>54</c:v>
                </c:pt>
                <c:pt idx="4">
                  <c:v>40</c:v>
                </c:pt>
                <c:pt idx="5">
                  <c:v>41</c:v>
                </c:pt>
                <c:pt idx="6">
                  <c:v>49</c:v>
                </c:pt>
                <c:pt idx="7">
                  <c:v>45</c:v>
                </c:pt>
                <c:pt idx="8">
                  <c:v>48</c:v>
                </c:pt>
                <c:pt idx="9">
                  <c:v>49</c:v>
                </c:pt>
                <c:pt idx="10">
                  <c:v>47</c:v>
                </c:pt>
                <c:pt idx="11">
                  <c:v>51</c:v>
                </c:pt>
                <c:pt idx="12">
                  <c:v>64</c:v>
                </c:pt>
                <c:pt idx="13">
                  <c:v>57</c:v>
                </c:pt>
                <c:pt idx="14">
                  <c:v>53</c:v>
                </c:pt>
                <c:pt idx="15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4F-4432-84D3-4245359906FD}"/>
            </c:ext>
          </c:extLst>
        </c:ser>
        <c:ser>
          <c:idx val="1"/>
          <c:order val="1"/>
          <c:tx>
            <c:strRef>
              <c:f>'WL Paeds'!$C$23</c:f>
              <c:strCache>
                <c:ptCount val="1"/>
                <c:pt idx="0">
                  <c:v>Transplanted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'WL Paeds'!$D$21:$T$21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'WL Paeds'!$D$23:$T$23</c:f>
              <c:numCache>
                <c:formatCode>General</c:formatCode>
                <c:ptCount val="17"/>
                <c:pt idx="0">
                  <c:v>29</c:v>
                </c:pt>
                <c:pt idx="1">
                  <c:v>33</c:v>
                </c:pt>
                <c:pt idx="2">
                  <c:v>28</c:v>
                </c:pt>
                <c:pt idx="3">
                  <c:v>34</c:v>
                </c:pt>
                <c:pt idx="4">
                  <c:v>40</c:v>
                </c:pt>
                <c:pt idx="5">
                  <c:v>39</c:v>
                </c:pt>
                <c:pt idx="6">
                  <c:v>46</c:v>
                </c:pt>
                <c:pt idx="7">
                  <c:v>35</c:v>
                </c:pt>
                <c:pt idx="8">
                  <c:v>46</c:v>
                </c:pt>
                <c:pt idx="9">
                  <c:v>50</c:v>
                </c:pt>
                <c:pt idx="10">
                  <c:v>43</c:v>
                </c:pt>
                <c:pt idx="11">
                  <c:v>46</c:v>
                </c:pt>
                <c:pt idx="12">
                  <c:v>69</c:v>
                </c:pt>
                <c:pt idx="13">
                  <c:v>52</c:v>
                </c:pt>
                <c:pt idx="14">
                  <c:v>47</c:v>
                </c:pt>
                <c:pt idx="15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4F-4432-84D3-4245359906FD}"/>
            </c:ext>
          </c:extLst>
        </c:ser>
        <c:ser>
          <c:idx val="5"/>
          <c:order val="2"/>
          <c:tx>
            <c:strRef>
              <c:f>'WL Paeds'!$C$26</c:f>
              <c:strCache>
                <c:ptCount val="1"/>
                <c:pt idx="0">
                  <c:v>Listed at year end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'WL Paeds'!$D$21:$T$21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'WL Paeds'!$D$26:$T$26</c:f>
              <c:numCache>
                <c:formatCode>General</c:formatCode>
                <c:ptCount val="17"/>
                <c:pt idx="0">
                  <c:v>22</c:v>
                </c:pt>
                <c:pt idx="1">
                  <c:v>14</c:v>
                </c:pt>
                <c:pt idx="2">
                  <c:v>17</c:v>
                </c:pt>
                <c:pt idx="3">
                  <c:v>27</c:v>
                </c:pt>
                <c:pt idx="4">
                  <c:v>24</c:v>
                </c:pt>
                <c:pt idx="5">
                  <c:v>24</c:v>
                </c:pt>
                <c:pt idx="6">
                  <c:v>22</c:v>
                </c:pt>
                <c:pt idx="7">
                  <c:v>28</c:v>
                </c:pt>
                <c:pt idx="8">
                  <c:v>25</c:v>
                </c:pt>
                <c:pt idx="9">
                  <c:v>18</c:v>
                </c:pt>
                <c:pt idx="10">
                  <c:v>18</c:v>
                </c:pt>
                <c:pt idx="11">
                  <c:v>20</c:v>
                </c:pt>
                <c:pt idx="12">
                  <c:v>11</c:v>
                </c:pt>
                <c:pt idx="13">
                  <c:v>12</c:v>
                </c:pt>
                <c:pt idx="14">
                  <c:v>11</c:v>
                </c:pt>
                <c:pt idx="15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4F-4432-84D3-4245359906FD}"/>
            </c:ext>
          </c:extLst>
        </c:ser>
        <c:ser>
          <c:idx val="4"/>
          <c:order val="3"/>
          <c:tx>
            <c:strRef>
              <c:f>'WL Paeds'!$C$25</c:f>
              <c:strCache>
                <c:ptCount val="1"/>
                <c:pt idx="0">
                  <c:v>Taken off list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'WL Paeds'!$D$21:$T$21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'WL Paeds'!$D$25:$T$25</c:f>
              <c:numCache>
                <c:formatCode>General</c:formatCode>
                <c:ptCount val="17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3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3</c:v>
                </c:pt>
                <c:pt idx="14">
                  <c:v>7</c:v>
                </c:pt>
                <c:pt idx="1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4F-4432-84D3-4245359906FD}"/>
            </c:ext>
          </c:extLst>
        </c:ser>
        <c:ser>
          <c:idx val="3"/>
          <c:order val="4"/>
          <c:tx>
            <c:strRef>
              <c:f>'WL Paeds'!$C$24</c:f>
              <c:strCache>
                <c:ptCount val="1"/>
                <c:pt idx="0">
                  <c:v>Wait list mortality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'WL Paeds'!$D$21:$T$21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'WL Paeds'!$D$24:$T$24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4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84F-4432-84D3-4245359906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2184736"/>
        <c:axId val="452193592"/>
      </c:lineChart>
      <c:catAx>
        <c:axId val="452184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93592"/>
        <c:crosses val="autoZero"/>
        <c:auto val="1"/>
        <c:lblAlgn val="ctr"/>
        <c:lblOffset val="100"/>
        <c:noMultiLvlLbl val="0"/>
      </c:catAx>
      <c:valAx>
        <c:axId val="452193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847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'WL Adults'!$C$22</c:f>
              <c:strCache>
                <c:ptCount val="1"/>
                <c:pt idx="0">
                  <c:v>New listing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'WL Adults'!$D$21:$T$21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'WL Adults'!$D$22:$T$22</c:f>
              <c:numCache>
                <c:formatCode>General</c:formatCode>
                <c:ptCount val="17"/>
                <c:pt idx="0">
                  <c:v>242</c:v>
                </c:pt>
                <c:pt idx="1">
                  <c:v>260</c:v>
                </c:pt>
                <c:pt idx="2">
                  <c:v>218</c:v>
                </c:pt>
                <c:pt idx="3">
                  <c:v>282</c:v>
                </c:pt>
                <c:pt idx="4">
                  <c:v>249</c:v>
                </c:pt>
                <c:pt idx="5">
                  <c:v>285</c:v>
                </c:pt>
                <c:pt idx="6">
                  <c:v>286</c:v>
                </c:pt>
                <c:pt idx="7">
                  <c:v>279</c:v>
                </c:pt>
                <c:pt idx="8">
                  <c:v>296</c:v>
                </c:pt>
                <c:pt idx="9">
                  <c:v>304</c:v>
                </c:pt>
                <c:pt idx="10">
                  <c:v>348</c:v>
                </c:pt>
                <c:pt idx="11">
                  <c:v>341</c:v>
                </c:pt>
                <c:pt idx="12">
                  <c:v>340</c:v>
                </c:pt>
                <c:pt idx="13">
                  <c:v>357</c:v>
                </c:pt>
                <c:pt idx="14">
                  <c:v>374</c:v>
                </c:pt>
                <c:pt idx="15">
                  <c:v>363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68-4B01-82B5-803BB0B1A71D}"/>
            </c:ext>
          </c:extLst>
        </c:ser>
        <c:ser>
          <c:idx val="1"/>
          <c:order val="1"/>
          <c:tx>
            <c:strRef>
              <c:f>'WL Adults'!$C$23</c:f>
              <c:strCache>
                <c:ptCount val="1"/>
                <c:pt idx="0">
                  <c:v>Transplanted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'WL Adults'!$D$21:$T$21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'WL Adults'!$D$23:$T$23</c:f>
              <c:numCache>
                <c:formatCode>General</c:formatCode>
                <c:ptCount val="17"/>
                <c:pt idx="0">
                  <c:v>185</c:v>
                </c:pt>
                <c:pt idx="1">
                  <c:v>158</c:v>
                </c:pt>
                <c:pt idx="2">
                  <c:v>166</c:v>
                </c:pt>
                <c:pt idx="3">
                  <c:v>156</c:v>
                </c:pt>
                <c:pt idx="4">
                  <c:v>189</c:v>
                </c:pt>
                <c:pt idx="5">
                  <c:v>189</c:v>
                </c:pt>
                <c:pt idx="6">
                  <c:v>202</c:v>
                </c:pt>
                <c:pt idx="7">
                  <c:v>218</c:v>
                </c:pt>
                <c:pt idx="8">
                  <c:v>222</c:v>
                </c:pt>
                <c:pt idx="9">
                  <c:v>234</c:v>
                </c:pt>
                <c:pt idx="10">
                  <c:v>235</c:v>
                </c:pt>
                <c:pt idx="11">
                  <c:v>270</c:v>
                </c:pt>
                <c:pt idx="12">
                  <c:v>304</c:v>
                </c:pt>
                <c:pt idx="13">
                  <c:v>285</c:v>
                </c:pt>
                <c:pt idx="14">
                  <c:v>322</c:v>
                </c:pt>
                <c:pt idx="15">
                  <c:v>311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68-4B01-82B5-803BB0B1A71D}"/>
            </c:ext>
          </c:extLst>
        </c:ser>
        <c:ser>
          <c:idx val="5"/>
          <c:order val="2"/>
          <c:tx>
            <c:strRef>
              <c:f>'WL Adults'!$C$26</c:f>
              <c:strCache>
                <c:ptCount val="1"/>
                <c:pt idx="0">
                  <c:v>Listed at year end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'WL Adults'!$D$21:$T$21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'WL Adults'!$D$26:$T$26</c:f>
              <c:numCache>
                <c:formatCode>General</c:formatCode>
                <c:ptCount val="17"/>
                <c:pt idx="0">
                  <c:v>97</c:v>
                </c:pt>
                <c:pt idx="1">
                  <c:v>133</c:v>
                </c:pt>
                <c:pt idx="2">
                  <c:v>120</c:v>
                </c:pt>
                <c:pt idx="3">
                  <c:v>174</c:v>
                </c:pt>
                <c:pt idx="4">
                  <c:v>147</c:v>
                </c:pt>
                <c:pt idx="5">
                  <c:v>150</c:v>
                </c:pt>
                <c:pt idx="6">
                  <c:v>181</c:v>
                </c:pt>
                <c:pt idx="7">
                  <c:v>167</c:v>
                </c:pt>
                <c:pt idx="8">
                  <c:v>163</c:v>
                </c:pt>
                <c:pt idx="9">
                  <c:v>152</c:v>
                </c:pt>
                <c:pt idx="10">
                  <c:v>194</c:v>
                </c:pt>
                <c:pt idx="11">
                  <c:v>193</c:v>
                </c:pt>
                <c:pt idx="12">
                  <c:v>152</c:v>
                </c:pt>
                <c:pt idx="13">
                  <c:v>163</c:v>
                </c:pt>
                <c:pt idx="14">
                  <c:v>162</c:v>
                </c:pt>
                <c:pt idx="15">
                  <c:v>157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68-4B01-82B5-803BB0B1A71D}"/>
            </c:ext>
          </c:extLst>
        </c:ser>
        <c:ser>
          <c:idx val="4"/>
          <c:order val="3"/>
          <c:tx>
            <c:strRef>
              <c:f>'WL Adults'!$C$25</c:f>
              <c:strCache>
                <c:ptCount val="1"/>
                <c:pt idx="0">
                  <c:v>Taken off list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'WL Adults'!$D$21:$T$21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'WL Adults'!$D$25:$T$25</c:f>
              <c:numCache>
                <c:formatCode>General</c:formatCode>
                <c:ptCount val="17"/>
                <c:pt idx="0">
                  <c:v>15</c:v>
                </c:pt>
                <c:pt idx="1">
                  <c:v>27</c:v>
                </c:pt>
                <c:pt idx="2">
                  <c:v>27</c:v>
                </c:pt>
                <c:pt idx="3">
                  <c:v>19</c:v>
                </c:pt>
                <c:pt idx="4">
                  <c:v>31</c:v>
                </c:pt>
                <c:pt idx="5">
                  <c:v>37</c:v>
                </c:pt>
                <c:pt idx="6">
                  <c:v>24</c:v>
                </c:pt>
                <c:pt idx="7">
                  <c:v>32</c:v>
                </c:pt>
                <c:pt idx="8">
                  <c:v>29</c:v>
                </c:pt>
                <c:pt idx="9">
                  <c:v>44</c:v>
                </c:pt>
                <c:pt idx="10">
                  <c:v>36</c:v>
                </c:pt>
                <c:pt idx="11">
                  <c:v>33</c:v>
                </c:pt>
                <c:pt idx="12">
                  <c:v>45</c:v>
                </c:pt>
                <c:pt idx="13">
                  <c:v>36</c:v>
                </c:pt>
                <c:pt idx="14">
                  <c:v>32</c:v>
                </c:pt>
                <c:pt idx="15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068-4B01-82B5-803BB0B1A71D}"/>
            </c:ext>
          </c:extLst>
        </c:ser>
        <c:ser>
          <c:idx val="3"/>
          <c:order val="4"/>
          <c:tx>
            <c:strRef>
              <c:f>'WL Adults'!$C$24</c:f>
              <c:strCache>
                <c:ptCount val="1"/>
                <c:pt idx="0">
                  <c:v>Wait list mortality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'WL Adults'!$D$21:$T$21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'WL Adults'!$D$24:$T$24</c:f>
              <c:numCache>
                <c:formatCode>General</c:formatCode>
                <c:ptCount val="17"/>
                <c:pt idx="0">
                  <c:v>23</c:v>
                </c:pt>
                <c:pt idx="1">
                  <c:v>39</c:v>
                </c:pt>
                <c:pt idx="2">
                  <c:v>38</c:v>
                </c:pt>
                <c:pt idx="3">
                  <c:v>53</c:v>
                </c:pt>
                <c:pt idx="4">
                  <c:v>56</c:v>
                </c:pt>
                <c:pt idx="5">
                  <c:v>55</c:v>
                </c:pt>
                <c:pt idx="6">
                  <c:v>29</c:v>
                </c:pt>
                <c:pt idx="7">
                  <c:v>44</c:v>
                </c:pt>
                <c:pt idx="8">
                  <c:v>49</c:v>
                </c:pt>
                <c:pt idx="9">
                  <c:v>37</c:v>
                </c:pt>
                <c:pt idx="10">
                  <c:v>35</c:v>
                </c:pt>
                <c:pt idx="11">
                  <c:v>39</c:v>
                </c:pt>
                <c:pt idx="12">
                  <c:v>32</c:v>
                </c:pt>
                <c:pt idx="13">
                  <c:v>25</c:v>
                </c:pt>
                <c:pt idx="14">
                  <c:v>21</c:v>
                </c:pt>
                <c:pt idx="15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068-4B01-82B5-803BB0B1A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2184736"/>
        <c:axId val="452193592"/>
      </c:lineChart>
      <c:catAx>
        <c:axId val="452184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93592"/>
        <c:crosses val="autoZero"/>
        <c:auto val="1"/>
        <c:lblAlgn val="ctr"/>
        <c:lblOffset val="100"/>
        <c:noMultiLvlLbl val="0"/>
      </c:catAx>
      <c:valAx>
        <c:axId val="452193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847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'Urgency Category'!$B$25</c:f>
              <c:strCache>
                <c:ptCount val="1"/>
                <c:pt idx="0">
                  <c:v>Transplanted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'Urgency Category'!$C$23:$S$23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'Urgency Category'!$C$25:$S$25</c:f>
              <c:numCache>
                <c:formatCode>General</c:formatCode>
                <c:ptCount val="17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  <c:pt idx="7">
                  <c:v>5</c:v>
                </c:pt>
                <c:pt idx="8">
                  <c:v>4</c:v>
                </c:pt>
                <c:pt idx="9">
                  <c:v>11</c:v>
                </c:pt>
                <c:pt idx="10">
                  <c:v>6</c:v>
                </c:pt>
                <c:pt idx="11">
                  <c:v>21</c:v>
                </c:pt>
                <c:pt idx="12">
                  <c:v>15</c:v>
                </c:pt>
                <c:pt idx="13">
                  <c:v>12</c:v>
                </c:pt>
                <c:pt idx="14">
                  <c:v>13</c:v>
                </c:pt>
                <c:pt idx="1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35-4247-BB8D-B496D7623740}"/>
            </c:ext>
          </c:extLst>
        </c:ser>
        <c:ser>
          <c:idx val="2"/>
          <c:order val="1"/>
          <c:tx>
            <c:strRef>
              <c:f>'Urgency Category'!$B$26</c:f>
              <c:strCache>
                <c:ptCount val="1"/>
                <c:pt idx="0">
                  <c:v>Waiting list mortality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cat>
            <c:strRef>
              <c:f>'Urgency Category'!$C$23:$S$23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'Urgency Category'!$C$26:$S$26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  <c:pt idx="10">
                  <c:v>1</c:v>
                </c:pt>
                <c:pt idx="11">
                  <c:v>3</c:v>
                </c:pt>
                <c:pt idx="12">
                  <c:v>2</c:v>
                </c:pt>
                <c:pt idx="13">
                  <c:v>3</c:v>
                </c:pt>
                <c:pt idx="14">
                  <c:v>1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35-4247-BB8D-B496D7623740}"/>
            </c:ext>
          </c:extLst>
        </c:ser>
        <c:ser>
          <c:idx val="3"/>
          <c:order val="2"/>
          <c:tx>
            <c:strRef>
              <c:f>'Urgency Category'!$B$27</c:f>
              <c:strCache>
                <c:ptCount val="1"/>
                <c:pt idx="0">
                  <c:v>Taken off list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cat>
            <c:strRef>
              <c:f>'Urgency Category'!$C$23:$S$23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'Urgency Category'!$C$27:$S$27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35-4247-BB8D-B496D7623740}"/>
            </c:ext>
          </c:extLst>
        </c:ser>
        <c:ser>
          <c:idx val="4"/>
          <c:order val="3"/>
          <c:tx>
            <c:strRef>
              <c:f>'Urgency Category'!$B$28</c:f>
              <c:strCache>
                <c:ptCount val="1"/>
                <c:pt idx="0">
                  <c:v>Listed at year end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strRef>
              <c:f>'Urgency Category'!$C$23:$S$23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'Urgency Category'!$C$28:$S$28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35-4247-BB8D-B496D7623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2184736"/>
        <c:axId val="452193592"/>
      </c:barChart>
      <c:catAx>
        <c:axId val="452184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93592"/>
        <c:crosses val="autoZero"/>
        <c:auto val="1"/>
        <c:lblAlgn val="ctr"/>
        <c:lblOffset val="100"/>
        <c:noMultiLvlLbl val="0"/>
      </c:catAx>
      <c:valAx>
        <c:axId val="452193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8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'Urgency Category'!$B$36</c:f>
              <c:strCache>
                <c:ptCount val="1"/>
                <c:pt idx="0">
                  <c:v>Transplanted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'Urgency Category'!$C$34:$S$34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'Urgency Category'!$C$36:$S$36</c:f>
              <c:numCache>
                <c:formatCode>General</c:formatCode>
                <c:ptCount val="17"/>
                <c:pt idx="0">
                  <c:v>0</c:v>
                </c:pt>
                <c:pt idx="1">
                  <c:v>5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  <c:pt idx="7">
                  <c:v>7</c:v>
                </c:pt>
                <c:pt idx="8">
                  <c:v>1</c:v>
                </c:pt>
                <c:pt idx="9">
                  <c:v>16</c:v>
                </c:pt>
                <c:pt idx="10">
                  <c:v>16</c:v>
                </c:pt>
                <c:pt idx="11">
                  <c:v>20</c:v>
                </c:pt>
                <c:pt idx="12">
                  <c:v>22</c:v>
                </c:pt>
                <c:pt idx="13">
                  <c:v>15</c:v>
                </c:pt>
                <c:pt idx="14">
                  <c:v>11</c:v>
                </c:pt>
                <c:pt idx="1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B-496D-A397-61B7C4A2652C}"/>
            </c:ext>
          </c:extLst>
        </c:ser>
        <c:ser>
          <c:idx val="3"/>
          <c:order val="1"/>
          <c:tx>
            <c:strRef>
              <c:f>'Urgency Category'!$B$37</c:f>
              <c:strCache>
                <c:ptCount val="1"/>
                <c:pt idx="0">
                  <c:v>Waiting list mortality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cat>
            <c:strRef>
              <c:f>'Urgency Category'!$C$34:$S$34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'Urgency Category'!$C$37:$S$37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CB-496D-A397-61B7C4A2652C}"/>
            </c:ext>
          </c:extLst>
        </c:ser>
        <c:ser>
          <c:idx val="4"/>
          <c:order val="2"/>
          <c:tx>
            <c:strRef>
              <c:f>'Urgency Category'!$B$38</c:f>
              <c:strCache>
                <c:ptCount val="1"/>
                <c:pt idx="0">
                  <c:v>Taken off list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cat>
            <c:strRef>
              <c:f>'Urgency Category'!$C$34:$S$34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'Urgency Category'!$C$38:$S$38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1</c:v>
                </c:pt>
                <c:pt idx="1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CB-496D-A397-61B7C4A2652C}"/>
            </c:ext>
          </c:extLst>
        </c:ser>
        <c:ser>
          <c:idx val="0"/>
          <c:order val="3"/>
          <c:tx>
            <c:strRef>
              <c:f>'Urgency Category'!$B$39</c:f>
              <c:strCache>
                <c:ptCount val="1"/>
                <c:pt idx="0">
                  <c:v>Listed at year end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strRef>
              <c:f>'Urgency Category'!$C$34:$S$34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'Urgency Category'!$C$39:$S$39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CB-496D-A397-61B7C4A265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2184736"/>
        <c:axId val="452193592"/>
      </c:barChart>
      <c:catAx>
        <c:axId val="452184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93592"/>
        <c:crosses val="autoZero"/>
        <c:auto val="1"/>
        <c:lblAlgn val="ctr"/>
        <c:lblOffset val="100"/>
        <c:noMultiLvlLbl val="0"/>
      </c:catAx>
      <c:valAx>
        <c:axId val="452193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8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950119602848759E-2"/>
          <c:y val="3.7414965986394558E-2"/>
          <c:w val="0.70197017101075065"/>
          <c:h val="0.81155337725641441"/>
        </c:manualLayout>
      </c:layout>
      <c:lineChart>
        <c:grouping val="standard"/>
        <c:varyColors val="0"/>
        <c:ser>
          <c:idx val="0"/>
          <c:order val="0"/>
          <c:tx>
            <c:strRef>
              <c:f>'Graph by delist date'!$B$33</c:f>
              <c:strCache>
                <c:ptCount val="1"/>
                <c:pt idx="0">
                  <c:v>Delisted, not transplanted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'Graph by delist date'!$A$34:$A$48</c:f>
              <c:strCach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strCache>
            </c:strRef>
          </c:cat>
          <c:val>
            <c:numRef>
              <c:f>'Graph by delist date'!$B$34:$B$48</c:f>
              <c:numCache>
                <c:formatCode>###0</c:formatCode>
                <c:ptCount val="15"/>
                <c:pt idx="0">
                  <c:v>162</c:v>
                </c:pt>
                <c:pt idx="1">
                  <c:v>78.5</c:v>
                </c:pt>
                <c:pt idx="2">
                  <c:v>132</c:v>
                </c:pt>
                <c:pt idx="3">
                  <c:v>118</c:v>
                </c:pt>
                <c:pt idx="4">
                  <c:v>105</c:v>
                </c:pt>
                <c:pt idx="5">
                  <c:v>141</c:v>
                </c:pt>
                <c:pt idx="6">
                  <c:v>132</c:v>
                </c:pt>
                <c:pt idx="7">
                  <c:v>82</c:v>
                </c:pt>
                <c:pt idx="8">
                  <c:v>101</c:v>
                </c:pt>
                <c:pt idx="9">
                  <c:v>140</c:v>
                </c:pt>
                <c:pt idx="10">
                  <c:v>119</c:v>
                </c:pt>
                <c:pt idx="11">
                  <c:v>109</c:v>
                </c:pt>
                <c:pt idx="12">
                  <c:v>84</c:v>
                </c:pt>
                <c:pt idx="13">
                  <c:v>117.5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76-4A86-9C16-9F5AEE603F2E}"/>
            </c:ext>
          </c:extLst>
        </c:ser>
        <c:ser>
          <c:idx val="1"/>
          <c:order val="1"/>
          <c:tx>
            <c:strRef>
              <c:f>'Graph by delist date'!$C$33</c:f>
              <c:strCache>
                <c:ptCount val="1"/>
                <c:pt idx="0">
                  <c:v>Transplanted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'Graph by delist date'!$A$34:$A$48</c:f>
              <c:strCach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strCache>
            </c:strRef>
          </c:cat>
          <c:val>
            <c:numRef>
              <c:f>'Graph by delist date'!$C$34:$C$48</c:f>
              <c:numCache>
                <c:formatCode>###0</c:formatCode>
                <c:ptCount val="15"/>
                <c:pt idx="0">
                  <c:v>114</c:v>
                </c:pt>
                <c:pt idx="1">
                  <c:v>72</c:v>
                </c:pt>
                <c:pt idx="2">
                  <c:v>137</c:v>
                </c:pt>
                <c:pt idx="3">
                  <c:v>86.5</c:v>
                </c:pt>
                <c:pt idx="4">
                  <c:v>83</c:v>
                </c:pt>
                <c:pt idx="5">
                  <c:v>111</c:v>
                </c:pt>
                <c:pt idx="6">
                  <c:v>110.5</c:v>
                </c:pt>
                <c:pt idx="7">
                  <c:v>110</c:v>
                </c:pt>
                <c:pt idx="8">
                  <c:v>81</c:v>
                </c:pt>
                <c:pt idx="9">
                  <c:v>80</c:v>
                </c:pt>
                <c:pt idx="10">
                  <c:v>60</c:v>
                </c:pt>
                <c:pt idx="11">
                  <c:v>58</c:v>
                </c:pt>
                <c:pt idx="12">
                  <c:v>72</c:v>
                </c:pt>
                <c:pt idx="13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76-4A86-9C16-9F5AEE603F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4148800"/>
        <c:axId val="464142568"/>
      </c:lineChart>
      <c:catAx>
        <c:axId val="4641488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delisting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142568"/>
        <c:crosses val="autoZero"/>
        <c:auto val="1"/>
        <c:lblAlgn val="ctr"/>
        <c:lblOffset val="100"/>
        <c:noMultiLvlLbl val="0"/>
      </c:catAx>
      <c:valAx>
        <c:axId val="4641425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Median days on waiting list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#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1488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788188588686384"/>
          <c:y val="0.36437034656382239"/>
          <c:w val="0.17030127511756746"/>
          <c:h val="0.193028014355348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'Deceased donor source'!$M$10</c:f>
              <c:strCache>
                <c:ptCount val="1"/>
                <c:pt idx="0">
                  <c:v>Grafts transplanted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'Deceased donor source'!$J$11:$J$46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'Deceased donor source'!$M$11:$M$46</c:f>
              <c:numCache>
                <c:formatCode>General</c:formatCode>
                <c:ptCount val="36"/>
                <c:pt idx="4">
                  <c:v>99</c:v>
                </c:pt>
                <c:pt idx="5">
                  <c:v>79</c:v>
                </c:pt>
                <c:pt idx="6">
                  <c:v>115</c:v>
                </c:pt>
                <c:pt idx="7">
                  <c:v>138</c:v>
                </c:pt>
                <c:pt idx="8">
                  <c:v>128</c:v>
                </c:pt>
                <c:pt idx="9">
                  <c:v>137</c:v>
                </c:pt>
                <c:pt idx="10">
                  <c:v>146</c:v>
                </c:pt>
                <c:pt idx="11">
                  <c:v>141</c:v>
                </c:pt>
                <c:pt idx="12">
                  <c:v>153</c:v>
                </c:pt>
                <c:pt idx="13">
                  <c:v>167</c:v>
                </c:pt>
                <c:pt idx="14">
                  <c:v>151</c:v>
                </c:pt>
                <c:pt idx="15">
                  <c:v>181</c:v>
                </c:pt>
                <c:pt idx="16">
                  <c:v>156</c:v>
                </c:pt>
                <c:pt idx="17">
                  <c:v>189</c:v>
                </c:pt>
                <c:pt idx="18">
                  <c:v>170</c:v>
                </c:pt>
                <c:pt idx="19">
                  <c:v>213</c:v>
                </c:pt>
                <c:pt idx="20">
                  <c:v>187</c:v>
                </c:pt>
                <c:pt idx="21">
                  <c:v>188</c:v>
                </c:pt>
                <c:pt idx="22">
                  <c:v>182</c:v>
                </c:pt>
                <c:pt idx="23">
                  <c:v>219</c:v>
                </c:pt>
                <c:pt idx="24">
                  <c:v>218</c:v>
                </c:pt>
                <c:pt idx="25">
                  <c:v>238</c:v>
                </c:pt>
                <c:pt idx="26">
                  <c:v>243</c:v>
                </c:pt>
                <c:pt idx="27">
                  <c:v>261</c:v>
                </c:pt>
                <c:pt idx="28">
                  <c:v>279</c:v>
                </c:pt>
                <c:pt idx="29">
                  <c:v>272</c:v>
                </c:pt>
                <c:pt idx="30">
                  <c:v>310</c:v>
                </c:pt>
                <c:pt idx="31">
                  <c:v>367</c:v>
                </c:pt>
                <c:pt idx="32">
                  <c:v>332</c:v>
                </c:pt>
                <c:pt idx="33">
                  <c:v>367</c:v>
                </c:pt>
                <c:pt idx="34">
                  <c:v>363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E0-4CC0-9B22-263623E6445D}"/>
            </c:ext>
          </c:extLst>
        </c:ser>
        <c:ser>
          <c:idx val="1"/>
          <c:order val="1"/>
          <c:tx>
            <c:strRef>
              <c:f>'Deceased donor source'!$L$10</c:f>
              <c:strCache>
                <c:ptCount val="1"/>
                <c:pt idx="0">
                  <c:v>Deceased donors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'Deceased donor source'!$J$11:$J$46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'Deceased donor source'!$L$11:$L$46</c:f>
              <c:numCache>
                <c:formatCode>General</c:formatCode>
                <c:ptCount val="36"/>
                <c:pt idx="4">
                  <c:v>97</c:v>
                </c:pt>
                <c:pt idx="5">
                  <c:v>79</c:v>
                </c:pt>
                <c:pt idx="6">
                  <c:v>113</c:v>
                </c:pt>
                <c:pt idx="7">
                  <c:v>138</c:v>
                </c:pt>
                <c:pt idx="8">
                  <c:v>128</c:v>
                </c:pt>
                <c:pt idx="9">
                  <c:v>135</c:v>
                </c:pt>
                <c:pt idx="10">
                  <c:v>142</c:v>
                </c:pt>
                <c:pt idx="11">
                  <c:v>133</c:v>
                </c:pt>
                <c:pt idx="12">
                  <c:v>148</c:v>
                </c:pt>
                <c:pt idx="13">
                  <c:v>161</c:v>
                </c:pt>
                <c:pt idx="14">
                  <c:v>144</c:v>
                </c:pt>
                <c:pt idx="15">
                  <c:v>176</c:v>
                </c:pt>
                <c:pt idx="16">
                  <c:v>155</c:v>
                </c:pt>
                <c:pt idx="17">
                  <c:v>179</c:v>
                </c:pt>
                <c:pt idx="18">
                  <c:v>159</c:v>
                </c:pt>
                <c:pt idx="19">
                  <c:v>199</c:v>
                </c:pt>
                <c:pt idx="20">
                  <c:v>174</c:v>
                </c:pt>
                <c:pt idx="21">
                  <c:v>176</c:v>
                </c:pt>
                <c:pt idx="22">
                  <c:v>166</c:v>
                </c:pt>
                <c:pt idx="23">
                  <c:v>202</c:v>
                </c:pt>
                <c:pt idx="24">
                  <c:v>204</c:v>
                </c:pt>
                <c:pt idx="25">
                  <c:v>221</c:v>
                </c:pt>
                <c:pt idx="26">
                  <c:v>229</c:v>
                </c:pt>
                <c:pt idx="27">
                  <c:v>240</c:v>
                </c:pt>
                <c:pt idx="28">
                  <c:v>258</c:v>
                </c:pt>
                <c:pt idx="29">
                  <c:v>254</c:v>
                </c:pt>
                <c:pt idx="30">
                  <c:v>288</c:v>
                </c:pt>
                <c:pt idx="31">
                  <c:v>334</c:v>
                </c:pt>
                <c:pt idx="32">
                  <c:v>304</c:v>
                </c:pt>
                <c:pt idx="33">
                  <c:v>341</c:v>
                </c:pt>
                <c:pt idx="34">
                  <c:v>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E0-4CC0-9B22-263623E6445D}"/>
            </c:ext>
          </c:extLst>
        </c:ser>
        <c:ser>
          <c:idx val="0"/>
          <c:order val="2"/>
          <c:tx>
            <c:strRef>
              <c:f>'Deceased donor source'!$K$10</c:f>
              <c:strCache>
                <c:ptCount val="1"/>
                <c:pt idx="0">
                  <c:v>DCD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'Deceased donor source'!$J$11:$J$46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'Deceased donor source'!$K$11:$K$46</c:f>
              <c:numCache>
                <c:formatCode>General</c:formatCode>
                <c:ptCount val="36"/>
                <c:pt idx="21">
                  <c:v>1</c:v>
                </c:pt>
                <c:pt idx="22">
                  <c:v>3</c:v>
                </c:pt>
                <c:pt idx="23">
                  <c:v>4</c:v>
                </c:pt>
                <c:pt idx="24">
                  <c:v>5</c:v>
                </c:pt>
                <c:pt idx="25">
                  <c:v>13</c:v>
                </c:pt>
                <c:pt idx="26">
                  <c:v>13</c:v>
                </c:pt>
                <c:pt idx="27">
                  <c:v>17</c:v>
                </c:pt>
                <c:pt idx="28">
                  <c:v>11</c:v>
                </c:pt>
                <c:pt idx="29">
                  <c:v>17</c:v>
                </c:pt>
                <c:pt idx="30">
                  <c:v>16</c:v>
                </c:pt>
                <c:pt idx="31">
                  <c:v>17</c:v>
                </c:pt>
                <c:pt idx="32">
                  <c:v>11</c:v>
                </c:pt>
                <c:pt idx="33">
                  <c:v>21</c:v>
                </c:pt>
                <c:pt idx="34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E0-4CC0-9B22-263623E644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650688"/>
        <c:axId val="47677440"/>
      </c:lineChart>
      <c:catAx>
        <c:axId val="47650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en-US" b="0">
                    <a:solidFill>
                      <a:schemeClr val="bg1">
                        <a:lumMod val="50000"/>
                      </a:schemeClr>
                    </a:solidFill>
                  </a:rPr>
                  <a:t>Year of donation</a:t>
                </a:r>
              </a:p>
            </c:rich>
          </c:tx>
          <c:overlay val="0"/>
          <c:spPr>
            <a:solidFill>
              <a:sysClr val="window" lastClr="FFFFFF"/>
            </a:solidFill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77440"/>
        <c:crosses val="autoZero"/>
        <c:auto val="1"/>
        <c:lblAlgn val="ctr"/>
        <c:lblOffset val="100"/>
        <c:tickLblSkip val="5"/>
        <c:noMultiLvlLbl val="0"/>
      </c:catAx>
      <c:valAx>
        <c:axId val="476774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en-US" b="0">
                    <a:solidFill>
                      <a:schemeClr val="bg1">
                        <a:lumMod val="50000"/>
                      </a:schemeClr>
                    </a:solidFill>
                  </a:rPr>
                  <a:t>Number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506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'Dec donor age era'!$C$4</c:f>
              <c:strCache>
                <c:ptCount val="1"/>
                <c:pt idx="0">
                  <c:v>&lt;1 y</c:v>
                </c:pt>
              </c:strCache>
            </c:strRef>
          </c:tx>
          <c:spPr>
            <a:solidFill>
              <a:srgbClr val="00FFFF"/>
            </a:solidFill>
            <a:ln>
              <a:noFill/>
            </a:ln>
            <a:effectLst/>
          </c:spPr>
          <c:invertIfNegative val="0"/>
          <c:cat>
            <c:strRef>
              <c:f>'Dec donor age era'!$B$5:$B$10</c:f>
              <c:strCache>
                <c:ptCount val="6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</c:strCache>
            </c:strRef>
          </c:cat>
          <c:val>
            <c:numRef>
              <c:f>'Dec donor age era'!$C$5:$C$10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D6-4143-B326-CA1185998FFF}"/>
            </c:ext>
          </c:extLst>
        </c:ser>
        <c:ser>
          <c:idx val="1"/>
          <c:order val="1"/>
          <c:tx>
            <c:strRef>
              <c:f>'Dec donor age era'!$D$4</c:f>
              <c:strCache>
                <c:ptCount val="1"/>
                <c:pt idx="0">
                  <c:v>1-2 y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cat>
            <c:strRef>
              <c:f>'Dec donor age era'!$B$5:$B$10</c:f>
              <c:strCache>
                <c:ptCount val="6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</c:strCache>
            </c:strRef>
          </c:cat>
          <c:val>
            <c:numRef>
              <c:f>'Dec donor age era'!$D$5:$D$10</c:f>
              <c:numCache>
                <c:formatCode>General</c:formatCode>
                <c:ptCount val="6"/>
                <c:pt idx="0">
                  <c:v>12</c:v>
                </c:pt>
                <c:pt idx="1">
                  <c:v>11</c:v>
                </c:pt>
                <c:pt idx="2">
                  <c:v>6</c:v>
                </c:pt>
                <c:pt idx="3">
                  <c:v>2</c:v>
                </c:pt>
                <c:pt idx="4">
                  <c:v>4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D6-4143-B326-CA1185998FFF}"/>
            </c:ext>
          </c:extLst>
        </c:ser>
        <c:ser>
          <c:idx val="2"/>
          <c:order val="2"/>
          <c:tx>
            <c:strRef>
              <c:f>'Dec donor age era'!$E$4</c:f>
              <c:strCache>
                <c:ptCount val="1"/>
                <c:pt idx="0">
                  <c:v>3-9 y</c:v>
                </c:pt>
              </c:strCache>
            </c:strRef>
          </c:tx>
          <c:spPr>
            <a:solidFill>
              <a:srgbClr val="CC00FF"/>
            </a:solidFill>
            <a:ln>
              <a:noFill/>
            </a:ln>
            <a:effectLst/>
          </c:spPr>
          <c:invertIfNegative val="0"/>
          <c:cat>
            <c:strRef>
              <c:f>'Dec donor age era'!$B$5:$B$10</c:f>
              <c:strCache>
                <c:ptCount val="6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</c:strCache>
            </c:strRef>
          </c:cat>
          <c:val>
            <c:numRef>
              <c:f>'Dec donor age era'!$E$5:$E$10</c:f>
              <c:numCache>
                <c:formatCode>General</c:formatCode>
                <c:ptCount val="6"/>
                <c:pt idx="0">
                  <c:v>39</c:v>
                </c:pt>
                <c:pt idx="1">
                  <c:v>26</c:v>
                </c:pt>
                <c:pt idx="2">
                  <c:v>21</c:v>
                </c:pt>
                <c:pt idx="3">
                  <c:v>17</c:v>
                </c:pt>
                <c:pt idx="4">
                  <c:v>24</c:v>
                </c:pt>
                <c:pt idx="5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D6-4143-B326-CA1185998FFF}"/>
            </c:ext>
          </c:extLst>
        </c:ser>
        <c:ser>
          <c:idx val="3"/>
          <c:order val="3"/>
          <c:tx>
            <c:strRef>
              <c:f>'Dec donor age era'!$F$4</c:f>
              <c:strCache>
                <c:ptCount val="1"/>
                <c:pt idx="0">
                  <c:v>10-15 y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'Dec donor age era'!$B$5:$B$10</c:f>
              <c:strCache>
                <c:ptCount val="6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</c:strCache>
            </c:strRef>
          </c:cat>
          <c:val>
            <c:numRef>
              <c:f>'Dec donor age era'!$F$5:$F$10</c:f>
              <c:numCache>
                <c:formatCode>General</c:formatCode>
                <c:ptCount val="6"/>
                <c:pt idx="0">
                  <c:v>41</c:v>
                </c:pt>
                <c:pt idx="1">
                  <c:v>53</c:v>
                </c:pt>
                <c:pt idx="2">
                  <c:v>48</c:v>
                </c:pt>
                <c:pt idx="3">
                  <c:v>31</c:v>
                </c:pt>
                <c:pt idx="4">
                  <c:v>34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D6-4143-B326-CA1185998FFF}"/>
            </c:ext>
          </c:extLst>
        </c:ser>
        <c:ser>
          <c:idx val="4"/>
          <c:order val="4"/>
          <c:tx>
            <c:strRef>
              <c:f>'Dec donor age era'!$G$4</c:f>
              <c:strCache>
                <c:ptCount val="1"/>
                <c:pt idx="0">
                  <c:v>16-29 y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'Dec donor age era'!$B$5:$B$10</c:f>
              <c:strCache>
                <c:ptCount val="6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</c:strCache>
            </c:strRef>
          </c:cat>
          <c:val>
            <c:numRef>
              <c:f>'Dec donor age era'!$G$5:$G$10</c:f>
              <c:numCache>
                <c:formatCode>General</c:formatCode>
                <c:ptCount val="6"/>
                <c:pt idx="0">
                  <c:v>222</c:v>
                </c:pt>
                <c:pt idx="1">
                  <c:v>210</c:v>
                </c:pt>
                <c:pt idx="2">
                  <c:v>233</c:v>
                </c:pt>
                <c:pt idx="3">
                  <c:v>214</c:v>
                </c:pt>
                <c:pt idx="4">
                  <c:v>239</c:v>
                </c:pt>
                <c:pt idx="5">
                  <c:v>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D6-4143-B326-CA1185998FFF}"/>
            </c:ext>
          </c:extLst>
        </c:ser>
        <c:ser>
          <c:idx val="5"/>
          <c:order val="5"/>
          <c:tx>
            <c:strRef>
              <c:f>'Dec donor age era'!$H$4</c:f>
              <c:strCache>
                <c:ptCount val="1"/>
                <c:pt idx="0">
                  <c:v>30-39 y</c:v>
                </c:pt>
              </c:strCache>
            </c:strRef>
          </c:tx>
          <c:spPr>
            <a:solidFill>
              <a:srgbClr val="FFFC04"/>
            </a:solidFill>
            <a:ln>
              <a:noFill/>
            </a:ln>
            <a:effectLst/>
          </c:spPr>
          <c:invertIfNegative val="0"/>
          <c:cat>
            <c:strRef>
              <c:f>'Dec donor age era'!$B$5:$B$10</c:f>
              <c:strCache>
                <c:ptCount val="6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</c:strCache>
            </c:strRef>
          </c:cat>
          <c:val>
            <c:numRef>
              <c:f>'Dec donor age era'!$H$5:$H$10</c:f>
              <c:numCache>
                <c:formatCode>General</c:formatCode>
                <c:ptCount val="6"/>
                <c:pt idx="0">
                  <c:v>105</c:v>
                </c:pt>
                <c:pt idx="1">
                  <c:v>107</c:v>
                </c:pt>
                <c:pt idx="2">
                  <c:v>124</c:v>
                </c:pt>
                <c:pt idx="3">
                  <c:v>132</c:v>
                </c:pt>
                <c:pt idx="4">
                  <c:v>154</c:v>
                </c:pt>
                <c:pt idx="5">
                  <c:v>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ED6-4143-B326-CA1185998FFF}"/>
            </c:ext>
          </c:extLst>
        </c:ser>
        <c:ser>
          <c:idx val="6"/>
          <c:order val="6"/>
          <c:tx>
            <c:strRef>
              <c:f>'Dec donor age era'!$I$4</c:f>
              <c:strCache>
                <c:ptCount val="1"/>
                <c:pt idx="0">
                  <c:v>40-49 y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'Dec donor age era'!$B$5:$B$10</c:f>
              <c:strCache>
                <c:ptCount val="6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</c:strCache>
            </c:strRef>
          </c:cat>
          <c:val>
            <c:numRef>
              <c:f>'Dec donor age era'!$I$5:$I$10</c:f>
              <c:numCache>
                <c:formatCode>General</c:formatCode>
                <c:ptCount val="6"/>
                <c:pt idx="0">
                  <c:v>104</c:v>
                </c:pt>
                <c:pt idx="1">
                  <c:v>154</c:v>
                </c:pt>
                <c:pt idx="2">
                  <c:v>181</c:v>
                </c:pt>
                <c:pt idx="3">
                  <c:v>177</c:v>
                </c:pt>
                <c:pt idx="4">
                  <c:v>228</c:v>
                </c:pt>
                <c:pt idx="5">
                  <c:v>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D6-4143-B326-CA1185998FFF}"/>
            </c:ext>
          </c:extLst>
        </c:ser>
        <c:ser>
          <c:idx val="7"/>
          <c:order val="7"/>
          <c:tx>
            <c:strRef>
              <c:f>'Dec donor age era'!$J$4</c:f>
              <c:strCache>
                <c:ptCount val="1"/>
                <c:pt idx="0">
                  <c:v>50-59 y</c:v>
                </c:pt>
              </c:strCache>
            </c:strRef>
          </c:tx>
          <c:spPr>
            <a:solidFill>
              <a:srgbClr val="FA8006"/>
            </a:solidFill>
          </c:spPr>
          <c:invertIfNegative val="0"/>
          <c:cat>
            <c:strRef>
              <c:f>'Dec donor age era'!$B$5:$B$10</c:f>
              <c:strCache>
                <c:ptCount val="6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</c:strCache>
            </c:strRef>
          </c:cat>
          <c:val>
            <c:numRef>
              <c:f>'Dec donor age era'!$J$5:$J$10</c:f>
              <c:numCache>
                <c:formatCode>General</c:formatCode>
                <c:ptCount val="6"/>
                <c:pt idx="0">
                  <c:v>58</c:v>
                </c:pt>
                <c:pt idx="1">
                  <c:v>115</c:v>
                </c:pt>
                <c:pt idx="2">
                  <c:v>150</c:v>
                </c:pt>
                <c:pt idx="3">
                  <c:v>182</c:v>
                </c:pt>
                <c:pt idx="4">
                  <c:v>252</c:v>
                </c:pt>
                <c:pt idx="5">
                  <c:v>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ED6-4143-B326-CA1185998FFF}"/>
            </c:ext>
          </c:extLst>
        </c:ser>
        <c:ser>
          <c:idx val="8"/>
          <c:order val="8"/>
          <c:tx>
            <c:strRef>
              <c:f>'Dec donor age era'!$K$4</c:f>
              <c:strCache>
                <c:ptCount val="1"/>
                <c:pt idx="0">
                  <c:v>60-69 y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'Dec donor age era'!$B$5:$B$10</c:f>
              <c:strCache>
                <c:ptCount val="6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</c:strCache>
            </c:strRef>
          </c:cat>
          <c:val>
            <c:numRef>
              <c:f>'Dec donor age era'!$K$5:$K$10</c:f>
              <c:numCache>
                <c:formatCode>General</c:formatCode>
                <c:ptCount val="6"/>
                <c:pt idx="0">
                  <c:v>11</c:v>
                </c:pt>
                <c:pt idx="1">
                  <c:v>45</c:v>
                </c:pt>
                <c:pt idx="2">
                  <c:v>76</c:v>
                </c:pt>
                <c:pt idx="3">
                  <c:v>128</c:v>
                </c:pt>
                <c:pt idx="4">
                  <c:v>180</c:v>
                </c:pt>
                <c:pt idx="5">
                  <c:v>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ED6-4143-B326-CA1185998FFF}"/>
            </c:ext>
          </c:extLst>
        </c:ser>
        <c:ser>
          <c:idx val="9"/>
          <c:order val="9"/>
          <c:tx>
            <c:strRef>
              <c:f>'Dec donor age era'!$L$4</c:f>
              <c:strCache>
                <c:ptCount val="1"/>
                <c:pt idx="0">
                  <c:v>70-79 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'Dec donor age era'!$B$5:$B$10</c:f>
              <c:strCache>
                <c:ptCount val="6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</c:strCache>
            </c:strRef>
          </c:cat>
          <c:val>
            <c:numRef>
              <c:f>'Dec donor age era'!$L$5:$L$10</c:f>
              <c:numCache>
                <c:formatCode>General</c:formatCode>
                <c:ptCount val="6"/>
                <c:pt idx="1">
                  <c:v>5</c:v>
                </c:pt>
                <c:pt idx="2">
                  <c:v>25</c:v>
                </c:pt>
                <c:pt idx="3">
                  <c:v>36</c:v>
                </c:pt>
                <c:pt idx="4">
                  <c:v>76</c:v>
                </c:pt>
                <c:pt idx="5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ED6-4143-B326-CA1185998FFF}"/>
            </c:ext>
          </c:extLst>
        </c:ser>
        <c:ser>
          <c:idx val="10"/>
          <c:order val="10"/>
          <c:tx>
            <c:strRef>
              <c:f>'Dec donor age era'!$M$4</c:f>
              <c:strCache>
                <c:ptCount val="1"/>
                <c:pt idx="0">
                  <c:v>&gt;= 80 y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'Dec donor age era'!$B$5:$B$10</c:f>
              <c:strCache>
                <c:ptCount val="6"/>
                <c:pt idx="0">
                  <c:v>1990 - 94</c:v>
                </c:pt>
                <c:pt idx="1">
                  <c:v>1995 - 99</c:v>
                </c:pt>
                <c:pt idx="2">
                  <c:v>2000 - 04</c:v>
                </c:pt>
                <c:pt idx="3">
                  <c:v>2005 - 09</c:v>
                </c:pt>
                <c:pt idx="4">
                  <c:v>2010 - 14</c:v>
                </c:pt>
                <c:pt idx="5">
                  <c:v>2015 - 19</c:v>
                </c:pt>
              </c:strCache>
            </c:strRef>
          </c:cat>
          <c:val>
            <c:numRef>
              <c:f>'Dec donor age era'!$M$5:$M$10</c:f>
              <c:numCache>
                <c:formatCode>General</c:formatCode>
                <c:ptCount val="6"/>
                <c:pt idx="2">
                  <c:v>1</c:v>
                </c:pt>
                <c:pt idx="4">
                  <c:v>7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ED6-4143-B326-CA1185998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814912"/>
        <c:axId val="45816832"/>
      </c:barChart>
      <c:catAx>
        <c:axId val="458149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Transplant era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16832"/>
        <c:crosses val="autoZero"/>
        <c:auto val="1"/>
        <c:lblAlgn val="ctr"/>
        <c:lblOffset val="100"/>
        <c:noMultiLvlLbl val="0"/>
      </c:catAx>
      <c:valAx>
        <c:axId val="458168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donors</a:t>
                </a:r>
                <a:r>
                  <a:rPr lang="en-US" baseline="0"/>
                  <a:t> </a:t>
                </a:r>
                <a:r>
                  <a:rPr lang="en-US"/>
                  <a:t>in age strata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149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586965119464042"/>
          <c:y val="3.5444766295404787E-2"/>
          <c:w val="0.12248331595142878"/>
          <c:h val="0.830542725783438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758176504532679E-2"/>
          <c:y val="3.3182495889004668E-2"/>
          <c:w val="0.77382602637633247"/>
          <c:h val="0.80796504017560467"/>
        </c:manualLayout>
      </c:layout>
      <c:lineChart>
        <c:grouping val="standard"/>
        <c:varyColors val="0"/>
        <c:ser>
          <c:idx val="0"/>
          <c:order val="0"/>
          <c:tx>
            <c:strRef>
              <c:f>'Tx and Pts by year 85 - 2019'!$F$5</c:f>
              <c:strCache>
                <c:ptCount val="1"/>
                <c:pt idx="0">
                  <c:v>Transplants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'Tx and Pts by year 85 - 2019'!$E$6:$E$41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'Tx and Pts by year 85 - 2019'!$F$6:$F$41</c:f>
              <c:numCache>
                <c:formatCode>General</c:formatCode>
                <c:ptCount val="36"/>
                <c:pt idx="0">
                  <c:v>7</c:v>
                </c:pt>
                <c:pt idx="1">
                  <c:v>33</c:v>
                </c:pt>
                <c:pt idx="2">
                  <c:v>63</c:v>
                </c:pt>
                <c:pt idx="3">
                  <c:v>126</c:v>
                </c:pt>
                <c:pt idx="4">
                  <c:v>226</c:v>
                </c:pt>
                <c:pt idx="5">
                  <c:v>306</c:v>
                </c:pt>
                <c:pt idx="6">
                  <c:v>422</c:v>
                </c:pt>
                <c:pt idx="7">
                  <c:v>562</c:v>
                </c:pt>
                <c:pt idx="8">
                  <c:v>690</c:v>
                </c:pt>
                <c:pt idx="9">
                  <c:v>827</c:v>
                </c:pt>
                <c:pt idx="10">
                  <c:v>974</c:v>
                </c:pt>
                <c:pt idx="11">
                  <c:v>1115</c:v>
                </c:pt>
                <c:pt idx="12">
                  <c:v>1268</c:v>
                </c:pt>
                <c:pt idx="13">
                  <c:v>1435</c:v>
                </c:pt>
                <c:pt idx="14">
                  <c:v>1586</c:v>
                </c:pt>
                <c:pt idx="15">
                  <c:v>1768</c:v>
                </c:pt>
                <c:pt idx="16">
                  <c:v>1924</c:v>
                </c:pt>
                <c:pt idx="17">
                  <c:v>2115</c:v>
                </c:pt>
                <c:pt idx="18">
                  <c:v>2287</c:v>
                </c:pt>
                <c:pt idx="19">
                  <c:v>2501</c:v>
                </c:pt>
                <c:pt idx="20">
                  <c:v>2692</c:v>
                </c:pt>
                <c:pt idx="21">
                  <c:v>2886</c:v>
                </c:pt>
                <c:pt idx="22">
                  <c:v>3076</c:v>
                </c:pt>
                <c:pt idx="23">
                  <c:v>3305</c:v>
                </c:pt>
                <c:pt idx="24">
                  <c:v>3533</c:v>
                </c:pt>
                <c:pt idx="25">
                  <c:v>3781</c:v>
                </c:pt>
                <c:pt idx="26">
                  <c:v>4034</c:v>
                </c:pt>
                <c:pt idx="27">
                  <c:v>4302</c:v>
                </c:pt>
                <c:pt idx="28">
                  <c:v>4586</c:v>
                </c:pt>
                <c:pt idx="29">
                  <c:v>4864</c:v>
                </c:pt>
                <c:pt idx="30">
                  <c:v>5180</c:v>
                </c:pt>
                <c:pt idx="31">
                  <c:v>5553</c:v>
                </c:pt>
                <c:pt idx="32">
                  <c:v>5890</c:v>
                </c:pt>
                <c:pt idx="33">
                  <c:v>6259</c:v>
                </c:pt>
                <c:pt idx="34">
                  <c:v>6627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09-4682-ACEF-F6E20D693D4B}"/>
            </c:ext>
          </c:extLst>
        </c:ser>
        <c:ser>
          <c:idx val="1"/>
          <c:order val="1"/>
          <c:tx>
            <c:strRef>
              <c:f>'Tx and Pts by year 85 - 2019'!$G$5</c:f>
              <c:strCache>
                <c:ptCount val="1"/>
                <c:pt idx="0">
                  <c:v>Patients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'Tx and Pts by year 85 - 2019'!$E$6:$E$41</c:f>
              <c:numCache>
                <c:formatCode>General</c:formatCode>
                <c:ptCount val="3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</c:numCache>
            </c:numRef>
          </c:cat>
          <c:val>
            <c:numRef>
              <c:f>'Tx and Pts by year 85 - 2019'!$G$6:$G$41</c:f>
              <c:numCache>
                <c:formatCode>General</c:formatCode>
                <c:ptCount val="36"/>
                <c:pt idx="0">
                  <c:v>7</c:v>
                </c:pt>
                <c:pt idx="1">
                  <c:v>29</c:v>
                </c:pt>
                <c:pt idx="2">
                  <c:v>56</c:v>
                </c:pt>
                <c:pt idx="3">
                  <c:v>117</c:v>
                </c:pt>
                <c:pt idx="4">
                  <c:v>205</c:v>
                </c:pt>
                <c:pt idx="5">
                  <c:v>280</c:v>
                </c:pt>
                <c:pt idx="6">
                  <c:v>389</c:v>
                </c:pt>
                <c:pt idx="7">
                  <c:v>517</c:v>
                </c:pt>
                <c:pt idx="8">
                  <c:v>631</c:v>
                </c:pt>
                <c:pt idx="9">
                  <c:v>757</c:v>
                </c:pt>
                <c:pt idx="10">
                  <c:v>890</c:v>
                </c:pt>
                <c:pt idx="11">
                  <c:v>1022</c:v>
                </c:pt>
                <c:pt idx="12">
                  <c:v>1161</c:v>
                </c:pt>
                <c:pt idx="13">
                  <c:v>1315</c:v>
                </c:pt>
                <c:pt idx="14">
                  <c:v>1454</c:v>
                </c:pt>
                <c:pt idx="15">
                  <c:v>1626</c:v>
                </c:pt>
                <c:pt idx="16">
                  <c:v>1770</c:v>
                </c:pt>
                <c:pt idx="17">
                  <c:v>1948</c:v>
                </c:pt>
                <c:pt idx="18">
                  <c:v>2111</c:v>
                </c:pt>
                <c:pt idx="19">
                  <c:v>2314</c:v>
                </c:pt>
                <c:pt idx="20">
                  <c:v>2497</c:v>
                </c:pt>
                <c:pt idx="21">
                  <c:v>2677</c:v>
                </c:pt>
                <c:pt idx="22">
                  <c:v>2849</c:v>
                </c:pt>
                <c:pt idx="23">
                  <c:v>3066</c:v>
                </c:pt>
                <c:pt idx="24">
                  <c:v>3277</c:v>
                </c:pt>
                <c:pt idx="25">
                  <c:v>3510</c:v>
                </c:pt>
                <c:pt idx="26">
                  <c:v>3734</c:v>
                </c:pt>
                <c:pt idx="27">
                  <c:v>3979</c:v>
                </c:pt>
                <c:pt idx="28">
                  <c:v>4242</c:v>
                </c:pt>
                <c:pt idx="29">
                  <c:v>4505</c:v>
                </c:pt>
                <c:pt idx="30">
                  <c:v>4800</c:v>
                </c:pt>
                <c:pt idx="31">
                  <c:v>5136</c:v>
                </c:pt>
                <c:pt idx="32">
                  <c:v>5450</c:v>
                </c:pt>
                <c:pt idx="33">
                  <c:v>5786</c:v>
                </c:pt>
                <c:pt idx="34">
                  <c:v>6126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09-4682-ACEF-F6E20D693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282752"/>
        <c:axId val="84293120"/>
      </c:lineChart>
      <c:catAx>
        <c:axId val="842827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Transplant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9312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8429312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Cumulative  Number</a:t>
                </a:r>
                <a:r>
                  <a:rPr lang="en-US" baseline="0"/>
                  <a:t> 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827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268494216000778"/>
          <c:y val="0.3094623785837512"/>
          <c:w val="0.14908460516509511"/>
          <c:h val="0.1150903195924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3EDFB-9208-4A5C-8B38-9F22E45615F8}" type="datetimeFigureOut">
              <a:rPr lang="en-AU" smtClean="0"/>
              <a:t>04/03/2021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E4550-0A55-4481-9925-7165B7F40B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3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1. Liver transplant waiting list activity – all patients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00418-CBB3-4CEB-A61E-7B0A49C2A920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4657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2. Patient demographics by age group (2019)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5088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9. Cumulative number of liver transplants and new patients transplanted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4511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10. Liver transplant rate and total Australia and New Zealand population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7043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3. Patient demographics by age group (1985 – 2019)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7858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11. Number of patients transplanted by age group by year of first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55161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12. Recipient age strata at first Australian or New Zealand transplant (1985 – 2019)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27854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13. Recipient age strata (percentages) by transplant era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3165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14. Paediatric age at first transplant by transplant era </a:t>
            </a:r>
          </a:p>
          <a:p>
            <a:r>
              <a:rPr lang="en-US" dirty="0"/>
              <a:t>Box and whisker plot: median, interquartile range, 1.5 times interquartile range and outliers shown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6904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15. Adult age at first transplant by transplant era</a:t>
            </a:r>
          </a:p>
          <a:p>
            <a:r>
              <a:rPr lang="en-US" dirty="0"/>
              <a:t>Box and whisker plot: median, interquartile range, 1.5 times interquartile range and outliers shown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58658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16. Cumulative number of liver transplants per year by age category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266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2. Paediatric liver transplant waiting list activity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51319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17. Number of liver transplants per year by recipient age category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97423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18. Type of graft for paediatric recipients – all years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36633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19. Type of graft for adult recipients – all years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01764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4. Primary diagnosis in children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32524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20. Paediatric (&lt; 16 years) primary diagnosis percentages (based on graft 1) all years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72157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5. Primary diagnosis in adults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32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14555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21. Adult primary diagnosis percentages (based on graft 1) all years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33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07146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6. Detailed breakdown of fulminant hepatic failure category by age group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34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83206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7. Detailed breakdown of metabolic disorders category by age group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35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64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3. Adult liver transplant waiting list activity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2146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4. Urgent category 1 waiting list outcomes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8333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5. Urgent category 2 waiting list outcomes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0692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6. Time on waiting list by year of delisting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63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7. Deceased donors and grafts transplanted by year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672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8. Deceased donor age by transplant era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0271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1. Living liver donor demographics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9985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0ACA28-C8C2-427A-AA05-B15026A6A5A1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rgbClr val="666633"/>
                </a:solidFill>
              </a:rPr>
              <a:t>31</a:t>
            </a:r>
            <a:r>
              <a:rPr lang="en-AU" sz="1100" b="1" baseline="30000" dirty="0">
                <a:solidFill>
                  <a:srgbClr val="666633"/>
                </a:solidFill>
              </a:rPr>
              <a:t>st</a:t>
            </a:r>
            <a:r>
              <a:rPr lang="en-AU" sz="1100" b="1" dirty="0">
                <a:solidFill>
                  <a:srgbClr val="666633"/>
                </a:solidFill>
              </a:rPr>
              <a:t> Annual Report - Data to 31 December 2019</a:t>
            </a:r>
          </a:p>
          <a:p>
            <a:pPr algn="r"/>
            <a:r>
              <a:rPr lang="en-AU" sz="1050" b="0" dirty="0">
                <a:solidFill>
                  <a:srgbClr val="666633"/>
                </a:solidFill>
                <a:latin typeface="+mj-lt"/>
              </a:rPr>
              <a:t>© Copyright ANZLITR 2021</a:t>
            </a:r>
          </a:p>
        </p:txBody>
      </p:sp>
    </p:spTree>
    <p:extLst>
      <p:ext uri="{BB962C8B-B14F-4D97-AF65-F5344CB8AC3E}">
        <p14:creationId xmlns:p14="http://schemas.microsoft.com/office/powerpoint/2010/main" val="278627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396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1D77AC-0391-4922-8A32-4FAAFC4F6D3B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rgbClr val="666633"/>
                </a:solidFill>
              </a:rPr>
              <a:t>31</a:t>
            </a:r>
            <a:r>
              <a:rPr lang="en-AU" sz="1100" b="1" baseline="30000" dirty="0">
                <a:solidFill>
                  <a:srgbClr val="666633"/>
                </a:solidFill>
              </a:rPr>
              <a:t>st</a:t>
            </a:r>
            <a:r>
              <a:rPr lang="en-AU" sz="1100" b="1" dirty="0">
                <a:solidFill>
                  <a:srgbClr val="666633"/>
                </a:solidFill>
              </a:rPr>
              <a:t> Annual Report - Data to 31 December 2019</a:t>
            </a:r>
          </a:p>
          <a:p>
            <a:pPr algn="r"/>
            <a:r>
              <a:rPr lang="en-AU" sz="1050" b="0" dirty="0">
                <a:solidFill>
                  <a:srgbClr val="666633"/>
                </a:solidFill>
                <a:latin typeface="+mj-lt"/>
              </a:rPr>
              <a:t>© Copyright ANZLITR 2021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C645253-C7E1-49FC-82D7-7E901C816B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5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169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66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EBCF-022E-48F9-BA86-0863D9681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339" y="2764464"/>
            <a:ext cx="8237989" cy="2470266"/>
          </a:xfrm>
        </p:spPr>
        <p:txBody>
          <a:bodyPr>
            <a:noAutofit/>
          </a:bodyPr>
          <a:lstStyle/>
          <a:p>
            <a:r>
              <a:rPr lang="en-US" sz="3600" b="0" dirty="0"/>
              <a:t>31</a:t>
            </a:r>
            <a:r>
              <a:rPr lang="en-US" sz="3600" b="0" baseline="30000" dirty="0"/>
              <a:t>st</a:t>
            </a:r>
            <a:r>
              <a:rPr lang="en-US" sz="3600" b="0" dirty="0"/>
              <a:t> Annual Report on </a:t>
            </a:r>
            <a:br>
              <a:rPr lang="en-US" sz="3600" b="0" dirty="0"/>
            </a:br>
            <a:r>
              <a:rPr lang="en-US" sz="3600" b="0" dirty="0"/>
              <a:t>Liver and Intestinal Transplantation Activity</a:t>
            </a:r>
            <a:br>
              <a:rPr lang="en-US" sz="3600" b="0" dirty="0"/>
            </a:br>
            <a:r>
              <a:rPr lang="en-US" sz="3600" b="0" dirty="0"/>
              <a:t>in Australia and New Zealand</a:t>
            </a:r>
            <a:br>
              <a:rPr lang="en-US" sz="3200" dirty="0"/>
            </a:br>
            <a:br>
              <a:rPr lang="en-US" sz="3200" dirty="0"/>
            </a:br>
            <a:r>
              <a:rPr lang="en-US" sz="2400" b="0" dirty="0"/>
              <a:t>Data to 31 December 2019</a:t>
            </a:r>
            <a:endParaRPr lang="en-AU" sz="3200" b="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60B841D-7200-44F1-94E0-12FE43238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3" y="748688"/>
            <a:ext cx="7848600" cy="124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1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4C75106-CE2C-4DA6-A9BE-3BD138495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Deceased donors and grafts transplanted by year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/>
        </p:nvGraphicFramePr>
        <p:xfrm>
          <a:off x="1300162" y="1709737"/>
          <a:ext cx="6543676" cy="343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2301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3E321-FE8E-4DAA-835F-F1BBBD5CF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Deceased donor age by transplant era</a:t>
            </a:r>
            <a:endParaRPr lang="en-AU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35519"/>
              </p:ext>
            </p:extLst>
          </p:nvPr>
        </p:nvGraphicFramePr>
        <p:xfrm>
          <a:off x="1475233" y="1426464"/>
          <a:ext cx="6339840" cy="399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8481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EF5D9-FF46-4069-A999-00BC09A12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114" y="2218310"/>
            <a:ext cx="7886700" cy="673965"/>
          </a:xfrm>
        </p:spPr>
        <p:txBody>
          <a:bodyPr/>
          <a:lstStyle/>
          <a:p>
            <a:r>
              <a:rPr lang="en-AU" dirty="0"/>
              <a:t>Section 7. Living Liver Donors</a:t>
            </a:r>
          </a:p>
        </p:txBody>
      </p:sp>
    </p:spTree>
    <p:extLst>
      <p:ext uri="{BB962C8B-B14F-4D97-AF65-F5344CB8AC3E}">
        <p14:creationId xmlns:p14="http://schemas.microsoft.com/office/powerpoint/2010/main" val="1932557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516B3-2189-4CFD-A78C-BB21974CE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Living liver donor demographics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C8C6339-9259-475B-8EDC-4625869F25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770514"/>
              </p:ext>
            </p:extLst>
          </p:nvPr>
        </p:nvGraphicFramePr>
        <p:xfrm>
          <a:off x="1091229" y="914400"/>
          <a:ext cx="7069010" cy="5108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17562" imgH="4132180" progId="Word.Document.12">
                  <p:embed/>
                </p:oleObj>
              </mc:Choice>
              <mc:Fallback>
                <p:oleObj name="Document" r:id="rId3" imgW="5717562" imgH="41321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1229" y="914400"/>
                        <a:ext cx="7069010" cy="5108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4167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AB466-E87B-4AAE-AC97-022D783C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06" y="1913510"/>
            <a:ext cx="7886700" cy="673965"/>
          </a:xfrm>
        </p:spPr>
        <p:txBody>
          <a:bodyPr/>
          <a:lstStyle/>
          <a:p>
            <a:r>
              <a:rPr lang="en-AU" dirty="0"/>
              <a:t>8 Liver Transplantation in 2019</a:t>
            </a:r>
          </a:p>
        </p:txBody>
      </p:sp>
    </p:spTree>
    <p:extLst>
      <p:ext uri="{BB962C8B-B14F-4D97-AF65-F5344CB8AC3E}">
        <p14:creationId xmlns:p14="http://schemas.microsoft.com/office/powerpoint/2010/main" val="3030190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6DFA8-F2B2-43F0-BA56-246E95076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demographics by age group (Transplanted in 2019)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F2582C-4374-4171-9E0D-5DCE2CA204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579" y="1780032"/>
            <a:ext cx="7721781" cy="327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744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AB466-E87B-4AAE-AC97-022D783C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154" y="2315846"/>
            <a:ext cx="7886700" cy="673965"/>
          </a:xfrm>
        </p:spPr>
        <p:txBody>
          <a:bodyPr/>
          <a:lstStyle/>
          <a:p>
            <a:r>
              <a:rPr lang="en-AU" dirty="0"/>
              <a:t>9 Liver Transplantation from 1985 – 2019</a:t>
            </a:r>
          </a:p>
        </p:txBody>
      </p:sp>
    </p:spTree>
    <p:extLst>
      <p:ext uri="{BB962C8B-B14F-4D97-AF65-F5344CB8AC3E}">
        <p14:creationId xmlns:p14="http://schemas.microsoft.com/office/powerpoint/2010/main" val="1106935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2227B-A1CB-4F41-9FBE-E314F13BD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Cumulative number of liver transplants and new patients transplanted</a:t>
            </a:r>
            <a:endParaRPr lang="en-AU" sz="24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B4EC241-9CFA-4C2A-9331-1F966187EB0D}"/>
              </a:ext>
            </a:extLst>
          </p:cNvPr>
          <p:cNvGraphicFramePr>
            <a:graphicFrameLocks/>
          </p:cNvGraphicFramePr>
          <p:nvPr/>
        </p:nvGraphicFramePr>
        <p:xfrm>
          <a:off x="1485900" y="1566862"/>
          <a:ext cx="6172200" cy="372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796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E5725-0C58-4E11-BC55-CBE958BBB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" y="365126"/>
            <a:ext cx="9058656" cy="673965"/>
          </a:xfrm>
        </p:spPr>
        <p:txBody>
          <a:bodyPr>
            <a:normAutofit fontScale="90000"/>
          </a:bodyPr>
          <a:lstStyle/>
          <a:p>
            <a:r>
              <a:rPr lang="en-US" dirty="0"/>
              <a:t>Liver transplant rate and total Australia &amp; New Zealand population</a:t>
            </a:r>
            <a:endParaRPr lang="en-AU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93D98F2-99A3-4B26-9F9F-28DBA9481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137327"/>
              </p:ext>
            </p:extLst>
          </p:nvPr>
        </p:nvGraphicFramePr>
        <p:xfrm>
          <a:off x="1670304" y="1438656"/>
          <a:ext cx="5583936" cy="39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9534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0F980-D864-4C44-9512-FF6FEB0AF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demographics by age group (1985 – 2019)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79D835-273A-4813-8549-B51F1586D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864" y="1670304"/>
            <a:ext cx="7207016" cy="31877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741187-8558-4611-9087-04A2ADC2138B}"/>
              </a:ext>
            </a:extLst>
          </p:cNvPr>
          <p:cNvSpPr txBox="1"/>
          <p:nvPr/>
        </p:nvSpPr>
        <p:spPr>
          <a:xfrm>
            <a:off x="628650" y="4818364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AU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Abbreviation: ANZ: Australia or New Zealand</a:t>
            </a:r>
            <a:endParaRPr lang="en-AU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90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EF5D9-FF46-4069-A999-00BC09A12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873" y="2593421"/>
            <a:ext cx="7886700" cy="673965"/>
          </a:xfrm>
        </p:spPr>
        <p:txBody>
          <a:bodyPr/>
          <a:lstStyle/>
          <a:p>
            <a:r>
              <a:rPr lang="en-AU" dirty="0"/>
              <a:t>Section 5. Liver Transplant Waiting List</a:t>
            </a:r>
          </a:p>
        </p:txBody>
      </p:sp>
    </p:spTree>
    <p:extLst>
      <p:ext uri="{BB962C8B-B14F-4D97-AF65-F5344CB8AC3E}">
        <p14:creationId xmlns:p14="http://schemas.microsoft.com/office/powerpoint/2010/main" val="3141350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FF8482-82D3-486D-B466-9195C2AE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Number of patients transplanted by age group by </a:t>
            </a:r>
            <a:br>
              <a:rPr lang="en-US" dirty="0"/>
            </a:br>
            <a:r>
              <a:rPr lang="en-US" dirty="0"/>
              <a:t>year of first transplant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/>
        </p:nvGraphicFramePr>
        <p:xfrm>
          <a:off x="1295400" y="1592263"/>
          <a:ext cx="6553200" cy="3673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0806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D633B-4E38-4C22-9902-DBB28449D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Recipient age strata at first Australian or New Zealand transplant (1985 –2019)</a:t>
            </a:r>
            <a:endParaRPr lang="en-AU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/>
        </p:nvGraphicFramePr>
        <p:xfrm>
          <a:off x="1847850" y="1747837"/>
          <a:ext cx="5448300" cy="336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6522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2AC696-839D-4E20-B210-4B499B946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Recipient age strata by transplant era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/>
        </p:nvGraphicFramePr>
        <p:xfrm>
          <a:off x="2152649" y="1847850"/>
          <a:ext cx="4838701" cy="316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192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D2E9D-5CF4-452F-94D6-F285CBA3B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Paediatric age at first transplant by transplant era 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3D6075-2312-4430-87D1-EFE3224CD7D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76412" y="1779270"/>
            <a:ext cx="5591175" cy="32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44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9A4366-9634-41F6-BDC6-BE48D9B61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age at first transplant by transplant era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E7B065-A786-493E-B451-6344F3C9D3E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76412" y="1779270"/>
            <a:ext cx="5591175" cy="32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321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ABFAE5C-8C15-426B-B9CE-0AC94E4F4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24" y="365126"/>
            <a:ext cx="8875776" cy="673965"/>
          </a:xfrm>
        </p:spPr>
        <p:txBody>
          <a:bodyPr>
            <a:normAutofit fontScale="90000"/>
          </a:bodyPr>
          <a:lstStyle/>
          <a:p>
            <a:r>
              <a:rPr lang="en-US" dirty="0"/>
              <a:t>Cumulative number of liver transplants per year by age category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/>
        </p:nvGraphicFramePr>
        <p:xfrm>
          <a:off x="1600200" y="1228725"/>
          <a:ext cx="5943600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21566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84BEF-AE2E-4CA2-ABA6-56808A91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Number of liver transplants per year by recipient age category</a:t>
            </a:r>
            <a:endParaRPr lang="en-AU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/>
        </p:nvGraphicFramePr>
        <p:xfrm>
          <a:off x="1295400" y="1504949"/>
          <a:ext cx="6553200" cy="3848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8016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6158B-F690-4768-B12F-BBD7F8AC7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 of graft for paediatric recipients – all years</a:t>
            </a:r>
            <a:endParaRPr lang="en-AU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FB274EE-4439-4DE5-86CC-D82DFEDB8EC5}"/>
              </a:ext>
            </a:extLst>
          </p:cNvPr>
          <p:cNvGraphicFramePr>
            <a:graphicFrameLocks/>
          </p:cNvGraphicFramePr>
          <p:nvPr/>
        </p:nvGraphicFramePr>
        <p:xfrm>
          <a:off x="1112837" y="1028700"/>
          <a:ext cx="6918325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9469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6672-833D-4DC3-B074-632160B40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 of graft for adult recipients – all years</a:t>
            </a:r>
            <a:endParaRPr lang="en-AU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0532C2B-BE66-496D-8A5B-3B4B7B8B24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722923"/>
              </p:ext>
            </p:extLst>
          </p:nvPr>
        </p:nvGraphicFramePr>
        <p:xfrm>
          <a:off x="569912" y="1039091"/>
          <a:ext cx="7886701" cy="502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40582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AB466-E87B-4AAE-AC97-022D783C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10" y="1986662"/>
            <a:ext cx="7886700" cy="673965"/>
          </a:xfrm>
        </p:spPr>
        <p:txBody>
          <a:bodyPr/>
          <a:lstStyle/>
          <a:p>
            <a:r>
              <a:rPr lang="en-AU" dirty="0"/>
              <a:t>10 Diagnoses at First Transplant</a:t>
            </a:r>
          </a:p>
        </p:txBody>
      </p:sp>
    </p:spTree>
    <p:extLst>
      <p:ext uri="{BB962C8B-B14F-4D97-AF65-F5344CB8AC3E}">
        <p14:creationId xmlns:p14="http://schemas.microsoft.com/office/powerpoint/2010/main" val="279971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F7166-7301-474F-90FB-E10C34EBC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Liver transplant waiting list activity – all patients</a:t>
            </a:r>
            <a:endParaRPr lang="en-AU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B4F2EF5-C670-49F3-812D-EA5EA7BBB325}"/>
              </a:ext>
            </a:extLst>
          </p:cNvPr>
          <p:cNvGraphicFramePr>
            <a:graphicFrameLocks/>
          </p:cNvGraphicFramePr>
          <p:nvPr/>
        </p:nvGraphicFramePr>
        <p:xfrm>
          <a:off x="1109662" y="1471612"/>
          <a:ext cx="6924675" cy="391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77624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E0D2D-BBC2-4899-AA08-C050E11EC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Primary diagnosis in children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EE21D4-E910-4755-8789-522251657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294" y="899160"/>
            <a:ext cx="5212842" cy="543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674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8C562-404D-47BF-8624-2FCA119B7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Paediatric primary diagnosis (graft 1) all years</a:t>
            </a:r>
            <a:endParaRPr lang="en-AU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/>
        </p:nvGraphicFramePr>
        <p:xfrm>
          <a:off x="1028700" y="1528762"/>
          <a:ext cx="7086600" cy="380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55332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1F817-352A-4C0F-8873-9762F7036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diagnosis in adults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B11EEB-6B31-410E-A187-8A222A68D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240" y="1148334"/>
            <a:ext cx="6273546" cy="5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202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BF17FC-5C46-4CDC-BDB5-7C8F9AFFF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primary diagnosis (based on graft 1) all years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>
            <a:graphicFrameLocks/>
          </p:cNvGraphicFramePr>
          <p:nvPr/>
        </p:nvGraphicFramePr>
        <p:xfrm>
          <a:off x="804862" y="1609725"/>
          <a:ext cx="7534276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71197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871D2-D8F4-4216-A502-B02B36D5E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356854" cy="673965"/>
          </a:xfrm>
        </p:spPr>
        <p:txBody>
          <a:bodyPr>
            <a:noAutofit/>
          </a:bodyPr>
          <a:lstStyle/>
          <a:p>
            <a:r>
              <a:rPr lang="en-US" sz="2400" dirty="0"/>
              <a:t>Breakdown of fulminant hepatic failure category by age group</a:t>
            </a:r>
            <a:endParaRPr lang="en-AU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23122E-5C99-4466-88B4-7BA79CF1E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214" y="1039091"/>
            <a:ext cx="5719572" cy="516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368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629AD-B09F-4441-A6E9-153497C5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Breakdown of metabolic disorders category by age group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4CDB1D-C58F-476A-92B6-7329499C3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014" y="1078230"/>
            <a:ext cx="6148772" cy="505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5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00A00C1-CF54-4B70-88C1-C18174271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Paediatric liver transplant waiting list activity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B45DE31-F264-41CD-B3E8-D59622D45730}"/>
              </a:ext>
            </a:extLst>
          </p:cNvPr>
          <p:cNvGraphicFramePr>
            <a:graphicFrameLocks/>
          </p:cNvGraphicFramePr>
          <p:nvPr/>
        </p:nvGraphicFramePr>
        <p:xfrm>
          <a:off x="1109662" y="1471612"/>
          <a:ext cx="6924675" cy="391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908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711053-E6C6-4EC1-B6D2-8ECC8BFD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liver transplant waiting list activity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AE7866E-8394-431B-A2C2-1C6F2E68C604}"/>
              </a:ext>
            </a:extLst>
          </p:cNvPr>
          <p:cNvGraphicFramePr>
            <a:graphicFrameLocks/>
          </p:cNvGraphicFramePr>
          <p:nvPr/>
        </p:nvGraphicFramePr>
        <p:xfrm>
          <a:off x="1109662" y="1471612"/>
          <a:ext cx="6924675" cy="391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037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B6DD-3E74-451B-9072-C4946F2D3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Urgent category 1 waiting list outcomes</a:t>
            </a:r>
            <a:endParaRPr lang="en-AU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>
            <a:graphicFrameLocks/>
          </p:cNvGraphicFramePr>
          <p:nvPr/>
        </p:nvGraphicFramePr>
        <p:xfrm>
          <a:off x="1109662" y="1409700"/>
          <a:ext cx="6924675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0185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0A70E-0E3C-47DD-AA8D-B923C5A4F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Urgent category 2 waiting list outcomes</a:t>
            </a:r>
            <a:endParaRPr lang="en-AU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400-000004000000}"/>
              </a:ext>
            </a:extLst>
          </p:cNvPr>
          <p:cNvGraphicFramePr>
            <a:graphicFrameLocks/>
          </p:cNvGraphicFramePr>
          <p:nvPr/>
        </p:nvGraphicFramePr>
        <p:xfrm>
          <a:off x="1109662" y="1471612"/>
          <a:ext cx="6924675" cy="391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324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4E3250-5AA1-41DA-B559-D1C0097B3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on waiting list by year of delisting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89BF13A-7C4A-4310-89A7-8C3F32ACE79B}"/>
              </a:ext>
            </a:extLst>
          </p:cNvPr>
          <p:cNvGraphicFramePr>
            <a:graphicFrameLocks/>
          </p:cNvGraphicFramePr>
          <p:nvPr/>
        </p:nvGraphicFramePr>
        <p:xfrm>
          <a:off x="1347787" y="1662112"/>
          <a:ext cx="6448425" cy="3533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5314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EF5D9-FF46-4069-A999-00BC09A12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219" y="2273825"/>
            <a:ext cx="7886700" cy="673965"/>
          </a:xfrm>
        </p:spPr>
        <p:txBody>
          <a:bodyPr/>
          <a:lstStyle/>
          <a:p>
            <a:r>
              <a:rPr lang="en-AU" dirty="0"/>
              <a:t>Section 6. Deceased Liver Donors</a:t>
            </a:r>
          </a:p>
        </p:txBody>
      </p:sp>
    </p:spTree>
    <p:extLst>
      <p:ext uri="{BB962C8B-B14F-4D97-AF65-F5344CB8AC3E}">
        <p14:creationId xmlns:p14="http://schemas.microsoft.com/office/powerpoint/2010/main" val="74085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806</Words>
  <Application>Microsoft Office PowerPoint</Application>
  <PresentationFormat>On-screen Show (4:3)</PresentationFormat>
  <Paragraphs>134</Paragraphs>
  <Slides>35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Office Theme</vt:lpstr>
      <vt:lpstr>Microsoft Word Document</vt:lpstr>
      <vt:lpstr>31st Annual Report on  Liver and Intestinal Transplantation Activity in Australia and New Zealand  Data to 31 December 2019</vt:lpstr>
      <vt:lpstr>Section 5. Liver Transplant Waiting List</vt:lpstr>
      <vt:lpstr>Liver transplant waiting list activity – all patients</vt:lpstr>
      <vt:lpstr>Paediatric liver transplant waiting list activity</vt:lpstr>
      <vt:lpstr>Adult liver transplant waiting list activity</vt:lpstr>
      <vt:lpstr>Urgent category 1 waiting list outcomes</vt:lpstr>
      <vt:lpstr>Urgent category 2 waiting list outcomes</vt:lpstr>
      <vt:lpstr>Time on waiting list by year of delisting</vt:lpstr>
      <vt:lpstr>Section 6. Deceased Liver Donors</vt:lpstr>
      <vt:lpstr>Deceased donors and grafts transplanted by year</vt:lpstr>
      <vt:lpstr>Deceased donor age by transplant era</vt:lpstr>
      <vt:lpstr>Section 7. Living Liver Donors</vt:lpstr>
      <vt:lpstr>Living liver donor demographics</vt:lpstr>
      <vt:lpstr>8 Liver Transplantation in 2019</vt:lpstr>
      <vt:lpstr>Patient demographics by age group (Transplanted in 2019)</vt:lpstr>
      <vt:lpstr>9 Liver Transplantation from 1985 – 2019</vt:lpstr>
      <vt:lpstr>Cumulative number of liver transplants and new patients transplanted</vt:lpstr>
      <vt:lpstr>Liver transplant rate and total Australia &amp; New Zealand population</vt:lpstr>
      <vt:lpstr>Patient demographics by age group (1985 – 2019)</vt:lpstr>
      <vt:lpstr>Number of patients transplanted by age group by  year of first transplant</vt:lpstr>
      <vt:lpstr>Recipient age strata at first Australian or New Zealand transplant (1985 –2019)</vt:lpstr>
      <vt:lpstr>Recipient age strata by transplant era</vt:lpstr>
      <vt:lpstr>Paediatric age at first transplant by transplant era </vt:lpstr>
      <vt:lpstr>Adult age at first transplant by transplant era</vt:lpstr>
      <vt:lpstr>Cumulative number of liver transplants per year by age category</vt:lpstr>
      <vt:lpstr>Number of liver transplants per year by recipient age category</vt:lpstr>
      <vt:lpstr>Type of graft for paediatric recipients – all years</vt:lpstr>
      <vt:lpstr>Type of graft for adult recipients – all years</vt:lpstr>
      <vt:lpstr>10 Diagnoses at First Transplant</vt:lpstr>
      <vt:lpstr>Primary diagnosis in children</vt:lpstr>
      <vt:lpstr>Paediatric primary diagnosis (graft 1) all years</vt:lpstr>
      <vt:lpstr>Primary diagnosis in adults</vt:lpstr>
      <vt:lpstr>Adult primary diagnosis (based on graft 1) all years</vt:lpstr>
      <vt:lpstr>Breakdown of fulminant hepatic failure category by age group</vt:lpstr>
      <vt:lpstr>Breakdown of metabolic disorders category by age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and Mandy Byrne</dc:creator>
  <cp:lastModifiedBy>Paul and Mandy Byrne</cp:lastModifiedBy>
  <cp:revision>39</cp:revision>
  <dcterms:created xsi:type="dcterms:W3CDTF">2020-04-28T04:52:24Z</dcterms:created>
  <dcterms:modified xsi:type="dcterms:W3CDTF">2021-03-04T03:07:04Z</dcterms:modified>
</cp:coreProperties>
</file>